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ileron" panose="020B0604020202020204" charset="-18"/>
      <p:regular r:id="rId12"/>
    </p:embeddedFont>
    <p:embeddedFont>
      <p:font typeface="Aileron Bold" panose="020B0604020202020204" charset="-18"/>
      <p:regular r:id="rId13"/>
    </p:embeddedFont>
    <p:embeddedFont>
      <p:font typeface="Aileron Bold Italics" panose="020B0604020202020204" charset="-18"/>
      <p:regular r:id="rId14"/>
    </p:embeddedFont>
    <p:embeddedFont>
      <p:font typeface="Aileron Heavy" panose="020B0604020202020204" charset="-18"/>
      <p:regular r:id="rId15"/>
    </p:embeddedFont>
    <p:embeddedFont>
      <p:font typeface="Akzidenz-Grotesk Heavy" panose="020B0604020202020204" charset="-18"/>
      <p:regular r:id="rId16"/>
    </p:embeddedFont>
    <p:embeddedFont>
      <p:font typeface="Alice" panose="020B0604020202020204" charset="0"/>
      <p:regular r:id="rId17"/>
    </p:embeddedFont>
    <p:embeddedFont>
      <p:font typeface="Alice Bold" panose="020B0604020202020204" charset="0"/>
      <p:regular r:id="rId18"/>
    </p:embeddedFont>
    <p:embeddedFont>
      <p:font typeface="Barlow Condensed Heavy" panose="020B0604020202020204" charset="-18"/>
      <p:regular r:id="rId19"/>
    </p:embeddedFont>
    <p:embeddedFont>
      <p:font typeface="Canva San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4E2306-8FD7-4843-8CED-B1B7622AD5FC}" v="2" dt="2025-08-02T19:05:16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zsébet Selettye" userId="c80cca6659342dd0" providerId="LiveId" clId="{864E2306-8FD7-4843-8CED-B1B7622AD5FC}"/>
    <pc:docChg chg="custSel modSld">
      <pc:chgData name="Erzsébet Selettye" userId="c80cca6659342dd0" providerId="LiveId" clId="{864E2306-8FD7-4843-8CED-B1B7622AD5FC}" dt="2025-08-04T16:46:03.456" v="243" actId="2710"/>
      <pc:docMkLst>
        <pc:docMk/>
      </pc:docMkLst>
      <pc:sldChg chg="modAnim">
        <pc:chgData name="Erzsébet Selettye" userId="c80cca6659342dd0" providerId="LiveId" clId="{864E2306-8FD7-4843-8CED-B1B7622AD5FC}" dt="2025-08-02T19:05:16.827" v="1"/>
        <pc:sldMkLst>
          <pc:docMk/>
          <pc:sldMk cId="0" sldId="256"/>
        </pc:sldMkLst>
      </pc:sldChg>
      <pc:sldChg chg="modSp mod">
        <pc:chgData name="Erzsébet Selettye" userId="c80cca6659342dd0" providerId="LiveId" clId="{864E2306-8FD7-4843-8CED-B1B7622AD5FC}" dt="2025-08-04T16:46:03.456" v="243" actId="2710"/>
        <pc:sldMkLst>
          <pc:docMk/>
          <pc:sldMk cId="0" sldId="262"/>
        </pc:sldMkLst>
        <pc:spChg chg="mod">
          <ac:chgData name="Erzsébet Selettye" userId="c80cca6659342dd0" providerId="LiveId" clId="{864E2306-8FD7-4843-8CED-B1B7622AD5FC}" dt="2025-08-04T16:36:40.034" v="2" actId="20577"/>
          <ac:spMkLst>
            <pc:docMk/>
            <pc:sldMk cId="0" sldId="262"/>
            <ac:spMk id="12" creationId="{00000000-0000-0000-0000-000000000000}"/>
          </ac:spMkLst>
        </pc:spChg>
        <pc:spChg chg="mod">
          <ac:chgData name="Erzsébet Selettye" userId="c80cca6659342dd0" providerId="LiveId" clId="{864E2306-8FD7-4843-8CED-B1B7622AD5FC}" dt="2025-08-04T16:41:11.217" v="124" actId="20577"/>
          <ac:spMkLst>
            <pc:docMk/>
            <pc:sldMk cId="0" sldId="262"/>
            <ac:spMk id="20" creationId="{00000000-0000-0000-0000-000000000000}"/>
          </ac:spMkLst>
        </pc:spChg>
        <pc:spChg chg="mod">
          <ac:chgData name="Erzsébet Selettye" userId="c80cca6659342dd0" providerId="LiveId" clId="{864E2306-8FD7-4843-8CED-B1B7622AD5FC}" dt="2025-08-04T16:46:03.456" v="243" actId="2710"/>
          <ac:spMkLst>
            <pc:docMk/>
            <pc:sldMk cId="0" sldId="262"/>
            <ac:spMk id="25" creationId="{00000000-0000-0000-0000-000000000000}"/>
          </ac:spMkLst>
        </pc:spChg>
        <pc:grpChg chg="mod">
          <ac:chgData name="Erzsébet Selettye" userId="c80cca6659342dd0" providerId="LiveId" clId="{864E2306-8FD7-4843-8CED-B1B7622AD5FC}" dt="2025-08-04T16:42:04.660" v="127" actId="1076"/>
          <ac:grpSpMkLst>
            <pc:docMk/>
            <pc:sldMk cId="0" sldId="262"/>
            <ac:grpSpMk id="14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7.sv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1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sv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sv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26.png"/><Relationship Id="rId5" Type="http://schemas.openxmlformats.org/officeDocument/2006/relationships/image" Target="../media/image1.png"/><Relationship Id="rId10" Type="http://schemas.openxmlformats.org/officeDocument/2006/relationships/image" Target="../media/image11.svg"/><Relationship Id="rId4" Type="http://schemas.openxmlformats.org/officeDocument/2006/relationships/image" Target="../media/image23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svg"/><Relationship Id="rId7" Type="http://schemas.openxmlformats.org/officeDocument/2006/relationships/image" Target="../media/image1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10" Type="http://schemas.openxmlformats.org/officeDocument/2006/relationships/image" Target="../media/image34.png"/><Relationship Id="rId4" Type="http://schemas.openxmlformats.org/officeDocument/2006/relationships/image" Target="../media/image1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56772" y="2486038"/>
            <a:ext cx="2544433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3" y="0"/>
                </a:lnTo>
                <a:lnTo>
                  <a:pt x="2544433" y="2544432"/>
                </a:lnTo>
                <a:lnTo>
                  <a:pt x="0" y="2544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-1136521" y="3307946"/>
            <a:ext cx="2594369" cy="4588246"/>
            <a:chOff x="0" y="0"/>
            <a:chExt cx="683291" cy="12084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346188" y="-130498"/>
            <a:ext cx="11076182" cy="10547995"/>
          </a:xfrm>
          <a:custGeom>
            <a:avLst/>
            <a:gdLst/>
            <a:ahLst/>
            <a:cxnLst/>
            <a:rect l="l" t="t" r="r" b="b"/>
            <a:pathLst>
              <a:path w="11076182" h="10547995">
                <a:moveTo>
                  <a:pt x="0" y="0"/>
                </a:moveTo>
                <a:lnTo>
                  <a:pt x="11076181" y="0"/>
                </a:lnTo>
                <a:lnTo>
                  <a:pt x="11076181" y="10547996"/>
                </a:lnTo>
                <a:lnTo>
                  <a:pt x="0" y="10547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000"/>
            </a:blip>
            <a:stretch>
              <a:fillRect t="-2503" b="-2503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13731511" y="1434222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9" name="Freeform 9"/>
          <p:cNvSpPr/>
          <p:nvPr/>
        </p:nvSpPr>
        <p:spPr>
          <a:xfrm>
            <a:off x="516136" y="9029033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8" y="0"/>
                </a:lnTo>
                <a:lnTo>
                  <a:pt x="1025128" y="1025128"/>
                </a:lnTo>
                <a:lnTo>
                  <a:pt x="0" y="10251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0" name="Freeform 10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1" name="TextBox 11"/>
          <p:cNvSpPr txBox="1"/>
          <p:nvPr/>
        </p:nvSpPr>
        <p:spPr>
          <a:xfrm>
            <a:off x="2412807" y="3825371"/>
            <a:ext cx="9734623" cy="1663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64"/>
              </a:lnSpc>
            </a:pPr>
            <a:r>
              <a:rPr lang="en-US" sz="12198" b="1" dirty="0">
                <a:solidFill>
                  <a:srgbClr val="000098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ICESTAR SC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093525" y="463911"/>
            <a:ext cx="806841" cy="564789"/>
          </a:xfrm>
          <a:custGeom>
            <a:avLst/>
            <a:gdLst/>
            <a:ahLst/>
            <a:cxnLst/>
            <a:rect l="l" t="t" r="r" b="b"/>
            <a:pathLst>
              <a:path w="806841" h="564789">
                <a:moveTo>
                  <a:pt x="0" y="0"/>
                </a:moveTo>
                <a:lnTo>
                  <a:pt x="806841" y="0"/>
                </a:lnTo>
                <a:lnTo>
                  <a:pt x="806841" y="564789"/>
                </a:lnTo>
                <a:lnTo>
                  <a:pt x="0" y="5647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3" name="TextBox 13"/>
          <p:cNvSpPr txBox="1"/>
          <p:nvPr/>
        </p:nvSpPr>
        <p:spPr>
          <a:xfrm>
            <a:off x="2412807" y="6504405"/>
            <a:ext cx="7871966" cy="270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0"/>
              </a:lnSpc>
            </a:pPr>
            <a:r>
              <a:rPr lang="en-US" sz="4000" b="1" spc="-120" dirty="0" err="1">
                <a:solidFill>
                  <a:srgbClr val="03558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Készítette</a:t>
            </a:r>
            <a:r>
              <a:rPr lang="en-US" sz="4000" b="1" spc="-120" dirty="0">
                <a:solidFill>
                  <a:srgbClr val="03558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: </a:t>
            </a:r>
          </a:p>
          <a:p>
            <a:pPr algn="l">
              <a:lnSpc>
                <a:spcPts val="5240"/>
              </a:lnSpc>
            </a:pPr>
            <a:r>
              <a:rPr lang="en-US" sz="4000" b="1" spc="-120" dirty="0" err="1">
                <a:solidFill>
                  <a:srgbClr val="03558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Bujdosóné</a:t>
            </a:r>
            <a:r>
              <a:rPr lang="en-US" sz="4000" b="1" spc="-120" dirty="0">
                <a:solidFill>
                  <a:srgbClr val="03558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 </a:t>
            </a:r>
            <a:r>
              <a:rPr lang="en-US" sz="4000" b="1" spc="-120" dirty="0" err="1">
                <a:solidFill>
                  <a:srgbClr val="03558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Tomán</a:t>
            </a:r>
            <a:r>
              <a:rPr lang="en-US" sz="4000" b="1" spc="-120" dirty="0">
                <a:solidFill>
                  <a:srgbClr val="03558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 Erika </a:t>
            </a:r>
          </a:p>
          <a:p>
            <a:pPr algn="l">
              <a:lnSpc>
                <a:spcPts val="5240"/>
              </a:lnSpc>
            </a:pPr>
            <a:r>
              <a:rPr lang="en-US" sz="4000" b="1" spc="-120" dirty="0" err="1">
                <a:solidFill>
                  <a:srgbClr val="03558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és</a:t>
            </a:r>
            <a:r>
              <a:rPr lang="en-US" sz="4000" b="1" spc="-120" dirty="0">
                <a:solidFill>
                  <a:srgbClr val="03558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 Selettye Erzsébet</a:t>
            </a:r>
          </a:p>
          <a:p>
            <a:pPr algn="l">
              <a:lnSpc>
                <a:spcPts val="5240"/>
              </a:lnSpc>
            </a:pPr>
            <a:endParaRPr lang="en-US" sz="4000" b="1" spc="-120" dirty="0">
              <a:solidFill>
                <a:srgbClr val="03558F"/>
              </a:solidFill>
              <a:latin typeface="Akzidenz-Grotesk Heavy"/>
              <a:ea typeface="Akzidenz-Grotesk Heavy"/>
              <a:cs typeface="Akzidenz-Grotesk Heavy"/>
              <a:sym typeface="Akzidenz-Grotesk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211574" y="1415172"/>
            <a:ext cx="3009626" cy="30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9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www.reallygreatsite.com</a:t>
            </a:r>
          </a:p>
        </p:txBody>
      </p:sp>
      <p:sp>
        <p:nvSpPr>
          <p:cNvPr id="15" name="Freeform 15"/>
          <p:cNvSpPr/>
          <p:nvPr/>
        </p:nvSpPr>
        <p:spPr>
          <a:xfrm>
            <a:off x="2412807" y="8799767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16" name="Group 16"/>
          <p:cNvGrpSpPr/>
          <p:nvPr/>
        </p:nvGrpSpPr>
        <p:grpSpPr>
          <a:xfrm rot="-66048">
            <a:off x="5914910" y="42448"/>
            <a:ext cx="4463987" cy="4679798"/>
            <a:chOff x="0" y="0"/>
            <a:chExt cx="5951982" cy="6239731"/>
          </a:xfrm>
        </p:grpSpPr>
        <p:sp>
          <p:nvSpPr>
            <p:cNvPr id="17" name="Freeform 17"/>
            <p:cNvSpPr/>
            <p:nvPr/>
          </p:nvSpPr>
          <p:spPr>
            <a:xfrm flipH="1">
              <a:off x="298048" y="0"/>
              <a:ext cx="5653934" cy="5607352"/>
            </a:xfrm>
            <a:custGeom>
              <a:avLst/>
              <a:gdLst/>
              <a:ahLst/>
              <a:cxnLst/>
              <a:rect l="l" t="t" r="r" b="b"/>
              <a:pathLst>
                <a:path w="5653934" h="5607352">
                  <a:moveTo>
                    <a:pt x="5653934" y="0"/>
                  </a:moveTo>
                  <a:lnTo>
                    <a:pt x="0" y="0"/>
                  </a:lnTo>
                  <a:lnTo>
                    <a:pt x="0" y="5607352"/>
                  </a:lnTo>
                  <a:lnTo>
                    <a:pt x="5653934" y="5607352"/>
                  </a:lnTo>
                  <a:lnTo>
                    <a:pt x="5653934" y="0"/>
                  </a:lnTo>
                  <a:close/>
                </a:path>
              </a:pathLst>
            </a:custGeom>
            <a:blipFill>
              <a:blip r:embed="rId13"/>
              <a:stretch>
                <a:fillRect t="-3949"/>
              </a:stretch>
            </a:blipFill>
          </p:spPr>
          <p:txBody>
            <a:bodyPr/>
            <a:lstStyle/>
            <a:p>
              <a:endParaRPr lang="hu-HU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3305003"/>
              <a:ext cx="2938400" cy="2934727"/>
            </a:xfrm>
            <a:custGeom>
              <a:avLst/>
              <a:gdLst/>
              <a:ahLst/>
              <a:cxnLst/>
              <a:rect l="l" t="t" r="r" b="b"/>
              <a:pathLst>
                <a:path w="2938400" h="2934727">
                  <a:moveTo>
                    <a:pt x="0" y="0"/>
                  </a:moveTo>
                  <a:lnTo>
                    <a:pt x="2938400" y="0"/>
                  </a:lnTo>
                  <a:lnTo>
                    <a:pt x="2938400" y="2934728"/>
                  </a:lnTo>
                  <a:lnTo>
                    <a:pt x="0" y="2934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9" name="Group 19"/>
          <p:cNvGrpSpPr/>
          <p:nvPr/>
        </p:nvGrpSpPr>
        <p:grpSpPr>
          <a:xfrm rot="-66048">
            <a:off x="15289223" y="5908718"/>
            <a:ext cx="4463987" cy="4679798"/>
            <a:chOff x="0" y="0"/>
            <a:chExt cx="5951982" cy="6239731"/>
          </a:xfrm>
        </p:grpSpPr>
        <p:sp>
          <p:nvSpPr>
            <p:cNvPr id="20" name="Freeform 20"/>
            <p:cNvSpPr/>
            <p:nvPr/>
          </p:nvSpPr>
          <p:spPr>
            <a:xfrm flipH="1">
              <a:off x="298048" y="0"/>
              <a:ext cx="5653934" cy="5607352"/>
            </a:xfrm>
            <a:custGeom>
              <a:avLst/>
              <a:gdLst/>
              <a:ahLst/>
              <a:cxnLst/>
              <a:rect l="l" t="t" r="r" b="b"/>
              <a:pathLst>
                <a:path w="5653934" h="5607352">
                  <a:moveTo>
                    <a:pt x="5653934" y="0"/>
                  </a:moveTo>
                  <a:lnTo>
                    <a:pt x="0" y="0"/>
                  </a:lnTo>
                  <a:lnTo>
                    <a:pt x="0" y="5607352"/>
                  </a:lnTo>
                  <a:lnTo>
                    <a:pt x="5653934" y="5607352"/>
                  </a:lnTo>
                  <a:lnTo>
                    <a:pt x="5653934" y="0"/>
                  </a:lnTo>
                  <a:close/>
                </a:path>
              </a:pathLst>
            </a:custGeom>
            <a:blipFill>
              <a:blip r:embed="rId13"/>
              <a:stretch>
                <a:fillRect t="-3949"/>
              </a:stretch>
            </a:blipFill>
          </p:spPr>
          <p:txBody>
            <a:bodyPr/>
            <a:lstStyle/>
            <a:p>
              <a:endParaRPr lang="hu-HU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3305003"/>
              <a:ext cx="2938400" cy="2934727"/>
            </a:xfrm>
            <a:custGeom>
              <a:avLst/>
              <a:gdLst/>
              <a:ahLst/>
              <a:cxnLst/>
              <a:rect l="l" t="t" r="r" b="b"/>
              <a:pathLst>
                <a:path w="2938400" h="2934727">
                  <a:moveTo>
                    <a:pt x="0" y="0"/>
                  </a:moveTo>
                  <a:lnTo>
                    <a:pt x="2938400" y="0"/>
                  </a:lnTo>
                  <a:lnTo>
                    <a:pt x="2938400" y="2934728"/>
                  </a:lnTo>
                  <a:lnTo>
                    <a:pt x="0" y="2934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3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87683" y="3354527"/>
            <a:ext cx="6312629" cy="2792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13"/>
              </a:lnSpc>
            </a:pPr>
            <a:r>
              <a:rPr lang="en-US" sz="6000" b="1" i="1" dirty="0">
                <a:solidFill>
                  <a:srgbClr val="000098"/>
                </a:solidFill>
                <a:latin typeface="Alice" panose="020B0604020202020204" charset="0"/>
                <a:ea typeface="Barlow Condensed Heavy"/>
                <a:cs typeface="Barlow Condensed Heavy"/>
                <a:sym typeface="Barlow Condensed Heavy"/>
              </a:rPr>
              <a:t>KÖSZÖNJÜK A FIGYELMET!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49048" y="7616640"/>
            <a:ext cx="3789904" cy="665701"/>
            <a:chOff x="0" y="0"/>
            <a:chExt cx="998164" cy="1753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8164" cy="175329"/>
            </a:xfrm>
            <a:custGeom>
              <a:avLst/>
              <a:gdLst/>
              <a:ahLst/>
              <a:cxnLst/>
              <a:rect l="l" t="t" r="r" b="b"/>
              <a:pathLst>
                <a:path w="998164" h="175329">
                  <a:moveTo>
                    <a:pt x="87664" y="0"/>
                  </a:moveTo>
                  <a:lnTo>
                    <a:pt x="910500" y="0"/>
                  </a:lnTo>
                  <a:cubicBezTo>
                    <a:pt x="958915" y="0"/>
                    <a:pt x="998164" y="39249"/>
                    <a:pt x="998164" y="87664"/>
                  </a:cubicBezTo>
                  <a:lnTo>
                    <a:pt x="998164" y="87664"/>
                  </a:lnTo>
                  <a:cubicBezTo>
                    <a:pt x="998164" y="110914"/>
                    <a:pt x="988928" y="133212"/>
                    <a:pt x="972488" y="149652"/>
                  </a:cubicBezTo>
                  <a:cubicBezTo>
                    <a:pt x="956048" y="166093"/>
                    <a:pt x="933750" y="175329"/>
                    <a:pt x="910500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98164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511163" y="7791225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TextBox 7"/>
          <p:cNvSpPr txBox="1"/>
          <p:nvPr/>
        </p:nvSpPr>
        <p:spPr>
          <a:xfrm>
            <a:off x="7991226" y="7704046"/>
            <a:ext cx="3009626" cy="75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8"/>
              </a:lnSpc>
            </a:pPr>
            <a:r>
              <a:rPr lang="en-US" sz="24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icestarsc@gmail.com</a:t>
            </a:r>
          </a:p>
          <a:p>
            <a:pPr algn="l">
              <a:lnSpc>
                <a:spcPts val="3048"/>
              </a:lnSpc>
            </a:pPr>
            <a:endParaRPr lang="en-US" sz="240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424608" y="-1062318"/>
            <a:ext cx="11438784" cy="2839490"/>
            <a:chOff x="0" y="0"/>
            <a:chExt cx="3012684" cy="7478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12684" cy="747849"/>
            </a:xfrm>
            <a:custGeom>
              <a:avLst/>
              <a:gdLst/>
              <a:ahLst/>
              <a:cxnLst/>
              <a:rect l="l" t="t" r="r" b="b"/>
              <a:pathLst>
                <a:path w="3012684" h="747849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00009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395527" y="1028700"/>
            <a:ext cx="1496945" cy="149694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424608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5" name="Freeform 15"/>
          <p:cNvSpPr/>
          <p:nvPr/>
        </p:nvSpPr>
        <p:spPr>
          <a:xfrm flipH="1">
            <a:off x="13344065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16" name="Group 16"/>
          <p:cNvGrpSpPr/>
          <p:nvPr/>
        </p:nvGrpSpPr>
        <p:grpSpPr>
          <a:xfrm>
            <a:off x="0" y="8996715"/>
            <a:ext cx="18288000" cy="1290285"/>
            <a:chOff x="0" y="0"/>
            <a:chExt cx="4816593" cy="3398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16592" cy="339828"/>
            </a:xfrm>
            <a:custGeom>
              <a:avLst/>
              <a:gdLst/>
              <a:ahLst/>
              <a:cxnLst/>
              <a:rect l="l" t="t" r="r" b="b"/>
              <a:pathLst>
                <a:path w="4816592" h="339828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0009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2280800">
            <a:off x="13552699" y="485940"/>
            <a:ext cx="1113177" cy="1060997"/>
            <a:chOff x="0" y="0"/>
            <a:chExt cx="812800" cy="7747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28600" y="219075"/>
              <a:ext cx="355600" cy="390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35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468365" y="1101538"/>
            <a:ext cx="1351269" cy="135126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35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0" y="6047959"/>
            <a:ext cx="3096414" cy="2948756"/>
          </a:xfrm>
          <a:custGeom>
            <a:avLst/>
            <a:gdLst/>
            <a:ahLst/>
            <a:cxnLst/>
            <a:rect l="l" t="t" r="r" b="b"/>
            <a:pathLst>
              <a:path w="3096414" h="2948756">
                <a:moveTo>
                  <a:pt x="0" y="0"/>
                </a:moveTo>
                <a:lnTo>
                  <a:pt x="3096414" y="0"/>
                </a:lnTo>
                <a:lnTo>
                  <a:pt x="3096414" y="2948756"/>
                </a:lnTo>
                <a:lnTo>
                  <a:pt x="0" y="2948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503" b="-2503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6" name="TextBox 26"/>
          <p:cNvSpPr txBox="1"/>
          <p:nvPr/>
        </p:nvSpPr>
        <p:spPr>
          <a:xfrm>
            <a:off x="3323070" y="9167573"/>
            <a:ext cx="12345938" cy="785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FFFFFF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„</a:t>
            </a:r>
            <a:r>
              <a:rPr lang="en-US" sz="4800" b="1" dirty="0" err="1">
                <a:solidFill>
                  <a:srgbClr val="FFFFFF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Nálunk</a:t>
            </a:r>
            <a:r>
              <a:rPr lang="en-US" sz="4800" b="1" dirty="0">
                <a:solidFill>
                  <a:srgbClr val="FFFFFF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kezdődik</a:t>
            </a:r>
            <a:r>
              <a:rPr lang="en-US" sz="4800" b="1" dirty="0">
                <a:solidFill>
                  <a:srgbClr val="FFFFFF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 a </a:t>
            </a:r>
            <a:r>
              <a:rPr lang="en-US" sz="4800" b="1" dirty="0" err="1">
                <a:solidFill>
                  <a:srgbClr val="FFFFFF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jégen</a:t>
            </a:r>
            <a:r>
              <a:rPr lang="en-US" sz="4800" b="1" dirty="0">
                <a:solidFill>
                  <a:srgbClr val="FFFFFF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írt</a:t>
            </a:r>
            <a:r>
              <a:rPr lang="en-US" sz="4800" b="1" dirty="0">
                <a:solidFill>
                  <a:srgbClr val="FFFFFF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történeted</a:t>
            </a:r>
            <a:r>
              <a:rPr lang="en-US" sz="4800" b="1" dirty="0">
                <a:solidFill>
                  <a:srgbClr val="FFFFFF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.”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4028" y="6733028"/>
            <a:ext cx="5050544" cy="5050544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1028700" y="4392170"/>
            <a:ext cx="5650143" cy="5894830"/>
            <a:chOff x="0" y="0"/>
            <a:chExt cx="1488104" cy="1552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8104" cy="1552548"/>
            </a:xfrm>
            <a:custGeom>
              <a:avLst/>
              <a:gdLst/>
              <a:ahLst/>
              <a:cxnLst/>
              <a:rect l="l" t="t" r="r" b="b"/>
              <a:pathLst>
                <a:path w="1488104" h="1552548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000098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748288"/>
            <a:ext cx="5650143" cy="565014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66675" cap="sq">
              <a:solidFill>
                <a:srgbClr val="000098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648406" y="1028700"/>
            <a:ext cx="1858734" cy="185873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277754" y="1509529"/>
            <a:ext cx="600038" cy="897076"/>
          </a:xfrm>
          <a:custGeom>
            <a:avLst/>
            <a:gdLst/>
            <a:ahLst/>
            <a:cxnLst/>
            <a:rect l="l" t="t" r="r" b="b"/>
            <a:pathLst>
              <a:path w="600038" h="897076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2" name="Freeform 12"/>
          <p:cNvSpPr/>
          <p:nvPr/>
        </p:nvSpPr>
        <p:spPr>
          <a:xfrm>
            <a:off x="15524081" y="7580060"/>
            <a:ext cx="2763919" cy="882511"/>
          </a:xfrm>
          <a:custGeom>
            <a:avLst/>
            <a:gdLst/>
            <a:ahLst/>
            <a:cxnLst/>
            <a:rect l="l" t="t" r="r" b="b"/>
            <a:pathLst>
              <a:path w="2763919" h="882511">
                <a:moveTo>
                  <a:pt x="0" y="0"/>
                </a:moveTo>
                <a:lnTo>
                  <a:pt x="2763919" y="0"/>
                </a:lnTo>
                <a:lnTo>
                  <a:pt x="2763919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3" name="Freeform 13"/>
          <p:cNvSpPr/>
          <p:nvPr/>
        </p:nvSpPr>
        <p:spPr>
          <a:xfrm>
            <a:off x="286955" y="474406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90" y="0"/>
                </a:lnTo>
                <a:lnTo>
                  <a:pt x="1483490" y="458534"/>
                </a:lnTo>
                <a:lnTo>
                  <a:pt x="0" y="4585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4" name="Freeform 14"/>
          <p:cNvSpPr/>
          <p:nvPr/>
        </p:nvSpPr>
        <p:spPr>
          <a:xfrm>
            <a:off x="16234172" y="932940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15" name="Group 15"/>
          <p:cNvGrpSpPr/>
          <p:nvPr/>
        </p:nvGrpSpPr>
        <p:grpSpPr>
          <a:xfrm>
            <a:off x="2214856" y="5461013"/>
            <a:ext cx="4463987" cy="4679798"/>
            <a:chOff x="0" y="0"/>
            <a:chExt cx="5951982" cy="6239731"/>
          </a:xfrm>
        </p:grpSpPr>
        <p:sp>
          <p:nvSpPr>
            <p:cNvPr id="16" name="Freeform 16"/>
            <p:cNvSpPr/>
            <p:nvPr/>
          </p:nvSpPr>
          <p:spPr>
            <a:xfrm flipH="1">
              <a:off x="298048" y="0"/>
              <a:ext cx="5653934" cy="5607352"/>
            </a:xfrm>
            <a:custGeom>
              <a:avLst/>
              <a:gdLst/>
              <a:ahLst/>
              <a:cxnLst/>
              <a:rect l="l" t="t" r="r" b="b"/>
              <a:pathLst>
                <a:path w="5653934" h="5607352">
                  <a:moveTo>
                    <a:pt x="5653934" y="0"/>
                  </a:moveTo>
                  <a:lnTo>
                    <a:pt x="0" y="0"/>
                  </a:lnTo>
                  <a:lnTo>
                    <a:pt x="0" y="5607352"/>
                  </a:lnTo>
                  <a:lnTo>
                    <a:pt x="5653934" y="5607352"/>
                  </a:lnTo>
                  <a:lnTo>
                    <a:pt x="5653934" y="0"/>
                  </a:lnTo>
                  <a:close/>
                </a:path>
              </a:pathLst>
            </a:custGeom>
            <a:blipFill>
              <a:blip r:embed="rId11"/>
              <a:stretch>
                <a:fillRect t="-3949"/>
              </a:stretch>
            </a:blipFill>
          </p:spPr>
          <p:txBody>
            <a:bodyPr/>
            <a:lstStyle/>
            <a:p>
              <a:endParaRPr lang="hu-HU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3305003"/>
              <a:ext cx="2938400" cy="2934727"/>
            </a:xfrm>
            <a:custGeom>
              <a:avLst/>
              <a:gdLst/>
              <a:ahLst/>
              <a:cxnLst/>
              <a:rect l="l" t="t" r="r" b="b"/>
              <a:pathLst>
                <a:path w="2938400" h="2934727">
                  <a:moveTo>
                    <a:pt x="0" y="0"/>
                  </a:moveTo>
                  <a:lnTo>
                    <a:pt x="2938400" y="0"/>
                  </a:lnTo>
                  <a:lnTo>
                    <a:pt x="2938400" y="2934728"/>
                  </a:lnTo>
                  <a:lnTo>
                    <a:pt x="0" y="2934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143674" y="883736"/>
            <a:ext cx="7175701" cy="108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1">
                <a:solidFill>
                  <a:srgbClr val="000098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Tartalomjegyzék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43674" y="2583835"/>
            <a:ext cx="4669751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9"/>
              </a:lnSpc>
              <a:spcBef>
                <a:spcPct val="0"/>
              </a:spcBef>
            </a:pPr>
            <a:r>
              <a:rPr lang="en-US" sz="3699" b="1" u="none" strike="noStrike">
                <a:solidFill>
                  <a:srgbClr val="00009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01.</a:t>
            </a:r>
          </a:p>
          <a:p>
            <a:pPr marL="0" lvl="0" indent="0" algn="l">
              <a:lnSpc>
                <a:spcPts val="4439"/>
              </a:lnSpc>
              <a:spcBef>
                <a:spcPct val="0"/>
              </a:spcBef>
            </a:pPr>
            <a:r>
              <a:rPr lang="en-US" sz="3699" b="1" u="none" strike="noStrike">
                <a:solidFill>
                  <a:srgbClr val="00009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Weboldal célja és célközönsége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67193" y="2706245"/>
            <a:ext cx="4799818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9"/>
              </a:lnSpc>
              <a:spcBef>
                <a:spcPct val="0"/>
              </a:spcBef>
            </a:pPr>
            <a:r>
              <a:rPr lang="en-US" sz="3699" b="1" u="none" strike="noStrike">
                <a:solidFill>
                  <a:srgbClr val="00009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02.</a:t>
            </a:r>
          </a:p>
          <a:p>
            <a:pPr marL="0" lvl="0" indent="0" algn="l">
              <a:lnSpc>
                <a:spcPts val="4439"/>
              </a:lnSpc>
              <a:spcBef>
                <a:spcPct val="0"/>
              </a:spcBef>
            </a:pPr>
            <a:r>
              <a:rPr lang="en-US" sz="3699" b="1" u="none" strike="noStrike">
                <a:solidFill>
                  <a:srgbClr val="00009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Alkalmazott tervezési módszerek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43674" y="4826684"/>
            <a:ext cx="5774737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699" b="1">
                <a:solidFill>
                  <a:srgbClr val="00009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03.</a:t>
            </a:r>
          </a:p>
          <a:p>
            <a:pPr marL="0" lvl="0" indent="0" algn="l">
              <a:lnSpc>
                <a:spcPts val="4439"/>
              </a:lnSpc>
            </a:pPr>
            <a:r>
              <a:rPr lang="en-US" sz="3699" b="1">
                <a:solidFill>
                  <a:srgbClr val="00009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Választott CMS keretrendszer és eszközök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35720" y="4826684"/>
            <a:ext cx="5652280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699" b="1">
                <a:solidFill>
                  <a:srgbClr val="00009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04.</a:t>
            </a:r>
          </a:p>
          <a:p>
            <a:pPr marL="0" lvl="0" indent="0" algn="l">
              <a:lnSpc>
                <a:spcPts val="4439"/>
              </a:lnSpc>
            </a:pPr>
            <a:r>
              <a:rPr lang="en-US" sz="3699" b="1">
                <a:solidFill>
                  <a:srgbClr val="00009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weboldal fő funkciói és működése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74925" y="7341284"/>
            <a:ext cx="7749157" cy="2308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0"/>
              </a:lnSpc>
              <a:spcBef>
                <a:spcPct val="0"/>
              </a:spcBef>
            </a:pPr>
            <a:r>
              <a:rPr lang="en-US" sz="3700" b="1">
                <a:solidFill>
                  <a:srgbClr val="00009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05. Csapaton belüli munkamegosztás, szerepek, projektszervezés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80466" y="1028700"/>
            <a:ext cx="3076459" cy="3076459"/>
          </a:xfrm>
          <a:custGeom>
            <a:avLst/>
            <a:gdLst/>
            <a:ahLst/>
            <a:cxnLst/>
            <a:rect l="l" t="t" r="r" b="b"/>
            <a:pathLst>
              <a:path w="3076459" h="3076459">
                <a:moveTo>
                  <a:pt x="0" y="0"/>
                </a:moveTo>
                <a:lnTo>
                  <a:pt x="3076459" y="0"/>
                </a:lnTo>
                <a:lnTo>
                  <a:pt x="3076459" y="3076459"/>
                </a:lnTo>
                <a:lnTo>
                  <a:pt x="0" y="307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11123130" y="3861098"/>
            <a:ext cx="5650143" cy="6425902"/>
            <a:chOff x="0" y="0"/>
            <a:chExt cx="1488104" cy="16924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8104" cy="1692419"/>
            </a:xfrm>
            <a:custGeom>
              <a:avLst/>
              <a:gdLst/>
              <a:ahLst/>
              <a:cxnLst/>
              <a:rect l="l" t="t" r="r" b="b"/>
              <a:pathLst>
                <a:path w="1488104" h="1692419">
                  <a:moveTo>
                    <a:pt x="0" y="0"/>
                  </a:moveTo>
                  <a:lnTo>
                    <a:pt x="1488104" y="0"/>
                  </a:lnTo>
                  <a:lnTo>
                    <a:pt x="1488104" y="1692419"/>
                  </a:lnTo>
                  <a:lnTo>
                    <a:pt x="0" y="1692419"/>
                  </a:ln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88104" cy="174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123130" y="1028700"/>
            <a:ext cx="5664797" cy="566479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0331" r="-10331"/>
              </a:stretch>
            </a:blipFill>
            <a:ln w="95250" cap="sq">
              <a:solidFill>
                <a:srgbClr val="5188CC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25166" y="6279860"/>
            <a:ext cx="8121706" cy="721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 b="1" i="1">
                <a:solidFill>
                  <a:srgbClr val="03558F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Célközönség: </a:t>
            </a:r>
          </a:p>
        </p:txBody>
      </p:sp>
      <p:sp>
        <p:nvSpPr>
          <p:cNvPr id="9" name="Freeform 9"/>
          <p:cNvSpPr/>
          <p:nvPr/>
        </p:nvSpPr>
        <p:spPr>
          <a:xfrm>
            <a:off x="8155324" y="3099455"/>
            <a:ext cx="1291547" cy="1291547"/>
          </a:xfrm>
          <a:custGeom>
            <a:avLst/>
            <a:gdLst/>
            <a:ahLst/>
            <a:cxnLst/>
            <a:rect l="l" t="t" r="r" b="b"/>
            <a:pathLst>
              <a:path w="1291547" h="1291547">
                <a:moveTo>
                  <a:pt x="0" y="0"/>
                </a:moveTo>
                <a:lnTo>
                  <a:pt x="1291548" y="0"/>
                </a:lnTo>
                <a:lnTo>
                  <a:pt x="1291548" y="1291547"/>
                </a:lnTo>
                <a:lnTo>
                  <a:pt x="0" y="1291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0" name="Freeform 10"/>
          <p:cNvSpPr/>
          <p:nvPr/>
        </p:nvSpPr>
        <p:spPr>
          <a:xfrm>
            <a:off x="7395661" y="6839244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1" name="Freeform 11"/>
          <p:cNvSpPr/>
          <p:nvPr/>
        </p:nvSpPr>
        <p:spPr>
          <a:xfrm>
            <a:off x="13181211" y="8788690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2" name="TextBox 12"/>
          <p:cNvSpPr txBox="1"/>
          <p:nvPr/>
        </p:nvSpPr>
        <p:spPr>
          <a:xfrm>
            <a:off x="534612" y="460522"/>
            <a:ext cx="16532973" cy="2638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0"/>
              </a:lnSpc>
            </a:pPr>
            <a:r>
              <a:rPr lang="en-US" sz="5299" b="1">
                <a:solidFill>
                  <a:srgbClr val="000098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01.</a:t>
            </a:r>
          </a:p>
          <a:p>
            <a:pPr marL="0" lvl="0" indent="0" algn="l">
              <a:lnSpc>
                <a:spcPts val="6730"/>
              </a:lnSpc>
              <a:spcBef>
                <a:spcPct val="0"/>
              </a:spcBef>
            </a:pPr>
            <a:r>
              <a:rPr lang="en-US" sz="5299" b="1">
                <a:solidFill>
                  <a:srgbClr val="000098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Web</a:t>
            </a:r>
            <a:r>
              <a:rPr lang="en-US" sz="5299" b="1" u="none" strike="noStrike">
                <a:solidFill>
                  <a:srgbClr val="000098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oldal célja és célközönsége</a:t>
            </a:r>
          </a:p>
          <a:p>
            <a:pPr marL="0" lvl="0" indent="0" algn="l">
              <a:lnSpc>
                <a:spcPts val="6730"/>
              </a:lnSpc>
              <a:spcBef>
                <a:spcPct val="0"/>
              </a:spcBef>
            </a:pPr>
            <a:endParaRPr lang="en-US" sz="5299" b="1" u="none" strike="noStrike">
              <a:solidFill>
                <a:srgbClr val="000098"/>
              </a:solidFill>
              <a:latin typeface="Akzidenz-Grotesk Heavy"/>
              <a:ea typeface="Akzidenz-Grotesk Heavy"/>
              <a:cs typeface="Akzidenz-Grotesk Heavy"/>
              <a:sym typeface="Akzidenz-Grotesk Heav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92334" y="7572375"/>
            <a:ext cx="8388132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5" lvl="1" indent="-399412" algn="l">
              <a:lnSpc>
                <a:spcPts val="4439"/>
              </a:lnSpc>
              <a:spcBef>
                <a:spcPct val="0"/>
              </a:spcBef>
              <a:buFont typeface="Arial"/>
              <a:buChar char="•"/>
            </a:pPr>
            <a:r>
              <a:rPr lang="en-US" sz="3699" b="1">
                <a:solidFill>
                  <a:srgbClr val="03558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Szülők és gyerekek</a:t>
            </a:r>
          </a:p>
          <a:p>
            <a:pPr marL="798825" lvl="1" indent="-399412" algn="l">
              <a:lnSpc>
                <a:spcPts val="4439"/>
              </a:lnSpc>
              <a:spcBef>
                <a:spcPct val="0"/>
              </a:spcBef>
              <a:buFont typeface="Arial"/>
              <a:buChar char="•"/>
            </a:pPr>
            <a:r>
              <a:rPr lang="en-US" sz="3699" b="1">
                <a:solidFill>
                  <a:srgbClr val="03558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Sportolók</a:t>
            </a:r>
          </a:p>
          <a:p>
            <a:pPr marL="798825" lvl="1" indent="-399412" algn="l">
              <a:lnSpc>
                <a:spcPts val="4439"/>
              </a:lnSpc>
              <a:buFont typeface="Arial"/>
              <a:buChar char="•"/>
            </a:pPr>
            <a:r>
              <a:rPr lang="en-US" sz="3699" b="1">
                <a:solidFill>
                  <a:srgbClr val="03558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Szponzorok, partnerek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5166" y="2657942"/>
            <a:ext cx="3932634" cy="600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3899" b="1" dirty="0" err="1">
                <a:solidFill>
                  <a:srgbClr val="03558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Weboldal</a:t>
            </a:r>
            <a:r>
              <a:rPr lang="en-US" sz="3899" b="1" dirty="0">
                <a:solidFill>
                  <a:srgbClr val="03558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899" b="1" dirty="0" err="1">
                <a:solidFill>
                  <a:srgbClr val="03558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célja</a:t>
            </a:r>
            <a:r>
              <a:rPr lang="en-US" sz="3899" b="1" dirty="0">
                <a:solidFill>
                  <a:srgbClr val="03558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5166" y="3829027"/>
            <a:ext cx="9783310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5" lvl="1" indent="-399412" algn="l">
              <a:lnSpc>
                <a:spcPts val="4439"/>
              </a:lnSpc>
              <a:buFont typeface="Arial"/>
              <a:buChar char="•"/>
            </a:pPr>
            <a:r>
              <a:rPr lang="en-US" sz="3699" b="1">
                <a:solidFill>
                  <a:srgbClr val="03558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Tájékoztatás</a:t>
            </a:r>
          </a:p>
          <a:p>
            <a:pPr marL="798825" lvl="1" indent="-399412" algn="l">
              <a:lnSpc>
                <a:spcPts val="4439"/>
              </a:lnSpc>
              <a:buFont typeface="Arial"/>
              <a:buChar char="•"/>
            </a:pPr>
            <a:r>
              <a:rPr lang="en-US" sz="3699" b="1">
                <a:solidFill>
                  <a:srgbClr val="03558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Edzők, edzésidőpontok bemutatása</a:t>
            </a:r>
          </a:p>
          <a:p>
            <a:pPr marL="798825" lvl="1" indent="-399412" algn="l">
              <a:lnSpc>
                <a:spcPts val="4439"/>
              </a:lnSpc>
              <a:buFont typeface="Arial"/>
              <a:buChar char="•"/>
            </a:pPr>
            <a:r>
              <a:rPr lang="en-US" sz="3699" b="1">
                <a:solidFill>
                  <a:srgbClr val="03558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Online kapcsolatfelvétel, jelentkezés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1175" y="4858180"/>
            <a:ext cx="17567780" cy="511763"/>
            <a:chOff x="0" y="0"/>
            <a:chExt cx="23423707" cy="682350"/>
          </a:xfrm>
        </p:grpSpPr>
        <p:sp>
          <p:nvSpPr>
            <p:cNvPr id="3" name="AutoShape 3"/>
            <p:cNvSpPr/>
            <p:nvPr/>
          </p:nvSpPr>
          <p:spPr>
            <a:xfrm>
              <a:off x="482386" y="405827"/>
              <a:ext cx="22941321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hu-HU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715908" cy="682350"/>
              <a:chOff x="0" y="0"/>
              <a:chExt cx="812800" cy="7747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747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228600" y="257175"/>
                <a:ext cx="355600" cy="352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8129422" y="0"/>
              <a:ext cx="715908" cy="682350"/>
              <a:chOff x="0" y="0"/>
              <a:chExt cx="812800" cy="7747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774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747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228600" y="257175"/>
                <a:ext cx="355600" cy="352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6351997" y="0"/>
              <a:ext cx="715908" cy="682350"/>
              <a:chOff x="0" y="0"/>
              <a:chExt cx="812800" cy="7747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774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747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228600" y="257175"/>
                <a:ext cx="355600" cy="352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1028700" y="784795"/>
            <a:ext cx="15656478" cy="315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8119" spc="-24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02.</a:t>
            </a:r>
          </a:p>
          <a:p>
            <a:pPr algn="l">
              <a:lnSpc>
                <a:spcPts val="8119"/>
              </a:lnSpc>
            </a:pPr>
            <a:r>
              <a:rPr lang="en-US" sz="8119" spc="-24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Alkalmazott tervezési módszerek</a:t>
            </a:r>
          </a:p>
          <a:p>
            <a:pPr algn="l">
              <a:lnSpc>
                <a:spcPts val="8119"/>
              </a:lnSpc>
            </a:pPr>
            <a:endParaRPr lang="en-US" sz="8119" spc="-243">
              <a:solidFill>
                <a:srgbClr val="FFFFFF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9540" y="5718912"/>
            <a:ext cx="5762398" cy="51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3800" spc="-114">
                <a:solidFill>
                  <a:srgbClr val="83C1EC"/>
                </a:solidFill>
                <a:latin typeface="Alice"/>
                <a:ea typeface="Alice"/>
                <a:cs typeface="Alice"/>
                <a:sym typeface="Alice"/>
              </a:rPr>
              <a:t>Reszponzív 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39153" y="5767172"/>
            <a:ext cx="5552536" cy="51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3800" spc="-114">
                <a:solidFill>
                  <a:srgbClr val="83C1EC"/>
                </a:solidFill>
                <a:latin typeface="Alice"/>
                <a:ea typeface="Alice"/>
                <a:cs typeface="Alice"/>
                <a:sym typeface="Alice"/>
              </a:rPr>
              <a:t>Modern, letisztult stílus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12660" y="5718912"/>
            <a:ext cx="7475340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3800" spc="-114">
                <a:solidFill>
                  <a:srgbClr val="83C1EC"/>
                </a:solidFill>
                <a:latin typeface="Alice"/>
                <a:ea typeface="Alice"/>
                <a:cs typeface="Alice"/>
                <a:sym typeface="Alice"/>
              </a:rPr>
              <a:t>Felhasználóközpontú </a:t>
            </a:r>
          </a:p>
          <a:p>
            <a:pPr algn="ctr">
              <a:lnSpc>
                <a:spcPts val="3800"/>
              </a:lnSpc>
            </a:pPr>
            <a:r>
              <a:rPr lang="en-US" sz="3800" spc="-114">
                <a:solidFill>
                  <a:srgbClr val="83C1EC"/>
                </a:solidFill>
                <a:latin typeface="Alice"/>
                <a:ea typeface="Alice"/>
                <a:cs typeface="Alice"/>
                <a:sym typeface="Alice"/>
              </a:rPr>
              <a:t>szemlélet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781175" y="7509757"/>
            <a:ext cx="17567780" cy="511763"/>
            <a:chOff x="0" y="0"/>
            <a:chExt cx="23423707" cy="682350"/>
          </a:xfrm>
        </p:grpSpPr>
        <p:sp>
          <p:nvSpPr>
            <p:cNvPr id="18" name="AutoShape 18"/>
            <p:cNvSpPr/>
            <p:nvPr/>
          </p:nvSpPr>
          <p:spPr>
            <a:xfrm>
              <a:off x="482386" y="405827"/>
              <a:ext cx="22941321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hu-HU"/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0" y="0"/>
              <a:ext cx="715908" cy="682350"/>
              <a:chOff x="0" y="0"/>
              <a:chExt cx="812800" cy="7747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774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747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228600" y="257175"/>
                <a:ext cx="355600" cy="352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8129422" y="0"/>
              <a:ext cx="715908" cy="682350"/>
              <a:chOff x="0" y="0"/>
              <a:chExt cx="812800" cy="7747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747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228600" y="257175"/>
                <a:ext cx="355600" cy="352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351997" y="0"/>
              <a:ext cx="715908" cy="682350"/>
              <a:chOff x="0" y="0"/>
              <a:chExt cx="812800" cy="7747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747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228600" y="257175"/>
                <a:ext cx="355600" cy="352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</p:grpSp>
      <p:sp>
        <p:nvSpPr>
          <p:cNvPr id="28" name="TextBox 28"/>
          <p:cNvSpPr txBox="1"/>
          <p:nvPr/>
        </p:nvSpPr>
        <p:spPr>
          <a:xfrm>
            <a:off x="0" y="7945955"/>
            <a:ext cx="5881376" cy="132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83C1EC"/>
                </a:solidFill>
                <a:latin typeface="Alice"/>
                <a:ea typeface="Alice"/>
                <a:cs typeface="Alice"/>
                <a:sym typeface="Alice"/>
              </a:rPr>
              <a:t>Klub arculatához illő színek, betűtípusok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712551" y="8279329"/>
            <a:ext cx="3675559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7FBCE7"/>
                </a:solidFill>
                <a:latin typeface="Alice"/>
                <a:ea typeface="Alice"/>
                <a:cs typeface="Alice"/>
                <a:sym typeface="Alice"/>
              </a:rPr>
              <a:t>Navigációs menü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297468" y="8279329"/>
            <a:ext cx="4515192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83C1EC"/>
                </a:solidFill>
                <a:latin typeface="Alice"/>
                <a:ea typeface="Alice"/>
                <a:cs typeface="Alice"/>
                <a:sym typeface="Alice"/>
              </a:rPr>
              <a:t>Könnyű elérhetőség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230C1">
                <a:alpha val="100000"/>
              </a:srgbClr>
            </a:gs>
            <a:gs pos="100000">
              <a:srgbClr val="04040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15001" y="4857405"/>
            <a:ext cx="17205991" cy="511763"/>
            <a:chOff x="0" y="0"/>
            <a:chExt cx="22941321" cy="682350"/>
          </a:xfrm>
        </p:grpSpPr>
        <p:sp>
          <p:nvSpPr>
            <p:cNvPr id="3" name="AutoShape 3"/>
            <p:cNvSpPr/>
            <p:nvPr/>
          </p:nvSpPr>
          <p:spPr>
            <a:xfrm>
              <a:off x="0" y="405827"/>
              <a:ext cx="22941321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hu-HU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7647037" y="0"/>
              <a:ext cx="715908" cy="682350"/>
              <a:chOff x="0" y="0"/>
              <a:chExt cx="812800" cy="7747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747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228600" y="257175"/>
                <a:ext cx="355600" cy="352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5869612" y="0"/>
              <a:ext cx="715908" cy="682350"/>
              <a:chOff x="0" y="0"/>
              <a:chExt cx="812800" cy="7747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774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747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228600" y="257175"/>
                <a:ext cx="355600" cy="352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1028700" y="784795"/>
            <a:ext cx="13573441" cy="418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8119" spc="-24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03.</a:t>
            </a:r>
          </a:p>
          <a:p>
            <a:pPr algn="l">
              <a:lnSpc>
                <a:spcPts val="8119"/>
              </a:lnSpc>
            </a:pPr>
            <a:r>
              <a:rPr lang="en-US" sz="8119" spc="-24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Választott CMS keretrendszer és eszközök</a:t>
            </a:r>
          </a:p>
          <a:p>
            <a:pPr algn="l">
              <a:lnSpc>
                <a:spcPts val="8119"/>
              </a:lnSpc>
            </a:pPr>
            <a:endParaRPr lang="en-US" sz="8119" spc="-243">
              <a:solidFill>
                <a:srgbClr val="FFFFFF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81175" y="5767172"/>
            <a:ext cx="4288248" cy="51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3800" spc="-114">
                <a:solidFill>
                  <a:srgbClr val="83C1EC"/>
                </a:solidFill>
                <a:latin typeface="Alice"/>
                <a:ea typeface="Alice"/>
                <a:cs typeface="Alice"/>
                <a:sym typeface="Alice"/>
              </a:rPr>
              <a:t>CMS rendszer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38744" y="5763000"/>
            <a:ext cx="5200022" cy="51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3800" spc="-114">
                <a:solidFill>
                  <a:srgbClr val="83C1EC"/>
                </a:solidFill>
                <a:latin typeface="Alice"/>
                <a:ea typeface="Alice"/>
                <a:cs typeface="Alice"/>
                <a:sym typeface="Alice"/>
              </a:rPr>
              <a:t>Oldalszerkesztő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95946" y="5529047"/>
            <a:ext cx="4519156" cy="51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3800" spc="-114">
                <a:solidFill>
                  <a:srgbClr val="83C1EC"/>
                </a:solidFill>
                <a:latin typeface="Alice"/>
                <a:ea typeface="Alice"/>
                <a:cs typeface="Alice"/>
                <a:sym typeface="Alice"/>
              </a:rPr>
              <a:t>Képek, ikonok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74624" y="8265223"/>
            <a:ext cx="3519127" cy="63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WordPress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8248714"/>
            <a:ext cx="3569439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Elementor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922524" y="4887619"/>
            <a:ext cx="536931" cy="511763"/>
            <a:chOff x="0" y="0"/>
            <a:chExt cx="812800" cy="7747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28600" y="219075"/>
              <a:ext cx="355600" cy="390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 flipV="1">
            <a:off x="3844337" y="6745346"/>
            <a:ext cx="0" cy="1122368"/>
          </a:xfrm>
          <a:prstGeom prst="line">
            <a:avLst/>
          </a:prstGeom>
          <a:ln w="161925" cap="flat">
            <a:solidFill>
              <a:srgbClr val="FFFFFF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20" name="AutoShape 20"/>
          <p:cNvSpPr/>
          <p:nvPr/>
        </p:nvSpPr>
        <p:spPr>
          <a:xfrm flipV="1">
            <a:off x="10319718" y="6745346"/>
            <a:ext cx="0" cy="1122368"/>
          </a:xfrm>
          <a:prstGeom prst="line">
            <a:avLst/>
          </a:prstGeom>
          <a:ln w="161925" cap="flat">
            <a:solidFill>
              <a:srgbClr val="FFFFFF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64023" y="2553066"/>
            <a:ext cx="5691426" cy="997268"/>
            <a:chOff x="0" y="0"/>
            <a:chExt cx="1498976" cy="2626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8976" cy="262655"/>
            </a:xfrm>
            <a:custGeom>
              <a:avLst/>
              <a:gdLst/>
              <a:ahLst/>
              <a:cxnLst/>
              <a:rect l="l" t="t" r="r" b="b"/>
              <a:pathLst>
                <a:path w="1498976" h="262655">
                  <a:moveTo>
                    <a:pt x="69374" y="0"/>
                  </a:moveTo>
                  <a:lnTo>
                    <a:pt x="1429602" y="0"/>
                  </a:lnTo>
                  <a:cubicBezTo>
                    <a:pt x="1448001" y="0"/>
                    <a:pt x="1465647" y="7309"/>
                    <a:pt x="1478657" y="20319"/>
                  </a:cubicBezTo>
                  <a:cubicBezTo>
                    <a:pt x="1491667" y="33329"/>
                    <a:pt x="1498976" y="50975"/>
                    <a:pt x="1498976" y="69374"/>
                  </a:cubicBezTo>
                  <a:lnTo>
                    <a:pt x="1498976" y="193281"/>
                  </a:lnTo>
                  <a:cubicBezTo>
                    <a:pt x="1498976" y="211680"/>
                    <a:pt x="1491667" y="229325"/>
                    <a:pt x="1478657" y="242336"/>
                  </a:cubicBezTo>
                  <a:cubicBezTo>
                    <a:pt x="1465647" y="255346"/>
                    <a:pt x="1448001" y="262655"/>
                    <a:pt x="1429602" y="262655"/>
                  </a:cubicBezTo>
                  <a:lnTo>
                    <a:pt x="69374" y="262655"/>
                  </a:lnTo>
                  <a:cubicBezTo>
                    <a:pt x="50975" y="262655"/>
                    <a:pt x="33329" y="255346"/>
                    <a:pt x="20319" y="242336"/>
                  </a:cubicBezTo>
                  <a:cubicBezTo>
                    <a:pt x="7309" y="229325"/>
                    <a:pt x="0" y="211680"/>
                    <a:pt x="0" y="193281"/>
                  </a:cubicBezTo>
                  <a:lnTo>
                    <a:pt x="0" y="69374"/>
                  </a:lnTo>
                  <a:cubicBezTo>
                    <a:pt x="0" y="50975"/>
                    <a:pt x="7309" y="33329"/>
                    <a:pt x="20319" y="20319"/>
                  </a:cubicBezTo>
                  <a:cubicBezTo>
                    <a:pt x="33329" y="7309"/>
                    <a:pt x="50975" y="0"/>
                    <a:pt x="69374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98976" cy="310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252241" y="2718849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0" y="0"/>
                </a:lnTo>
                <a:lnTo>
                  <a:pt x="665700" y="665701"/>
                </a:lnTo>
                <a:lnTo>
                  <a:pt x="0" y="665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6" name="Freeform 6"/>
          <p:cNvSpPr/>
          <p:nvPr/>
        </p:nvSpPr>
        <p:spPr>
          <a:xfrm>
            <a:off x="7252241" y="4363874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0" y="0"/>
                </a:lnTo>
                <a:lnTo>
                  <a:pt x="665700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7252241" y="6267758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0" y="0"/>
                </a:lnTo>
                <a:lnTo>
                  <a:pt x="665700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8" name="Group 8"/>
          <p:cNvGrpSpPr/>
          <p:nvPr/>
        </p:nvGrpSpPr>
        <p:grpSpPr>
          <a:xfrm>
            <a:off x="-569912" y="5603340"/>
            <a:ext cx="5650143" cy="3676462"/>
            <a:chOff x="0" y="0"/>
            <a:chExt cx="1488104" cy="9682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88104" cy="968286"/>
            </a:xfrm>
            <a:custGeom>
              <a:avLst/>
              <a:gdLst/>
              <a:ahLst/>
              <a:cxnLst/>
              <a:rect l="l" t="t" r="r" b="b"/>
              <a:pathLst>
                <a:path w="1488104" h="968286">
                  <a:moveTo>
                    <a:pt x="0" y="0"/>
                  </a:moveTo>
                  <a:lnTo>
                    <a:pt x="1488104" y="0"/>
                  </a:lnTo>
                  <a:lnTo>
                    <a:pt x="1488104" y="968286"/>
                  </a:lnTo>
                  <a:lnTo>
                    <a:pt x="0" y="968286"/>
                  </a:ln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488104" cy="1015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289123" y="5603340"/>
            <a:ext cx="3676462" cy="367646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77795" r="-77795"/>
              </a:stretch>
            </a:blipFill>
            <a:ln w="76200" cap="sq">
              <a:solidFill>
                <a:srgbClr val="3A577B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367814" y="-1205189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4" name="TextBox 14"/>
          <p:cNvSpPr txBox="1"/>
          <p:nvPr/>
        </p:nvSpPr>
        <p:spPr>
          <a:xfrm>
            <a:off x="281393" y="507395"/>
            <a:ext cx="12551177" cy="248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 b="1">
                <a:solidFill>
                  <a:srgbClr val="000098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04.</a:t>
            </a:r>
          </a:p>
          <a:p>
            <a:pPr marL="0" lvl="0" indent="0" algn="l">
              <a:lnSpc>
                <a:spcPts val="6350"/>
              </a:lnSpc>
              <a:spcBef>
                <a:spcPct val="0"/>
              </a:spcBef>
            </a:pPr>
            <a:r>
              <a:rPr lang="en-US" sz="5000" b="1">
                <a:solidFill>
                  <a:srgbClr val="000098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 we</a:t>
            </a:r>
            <a:r>
              <a:rPr lang="en-US" sz="5000" b="1" u="none" strike="noStrike">
                <a:solidFill>
                  <a:srgbClr val="000098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boldal fő funkciói és működése</a:t>
            </a:r>
          </a:p>
          <a:p>
            <a:pPr marL="0" lvl="0" indent="0" algn="l">
              <a:lnSpc>
                <a:spcPts val="6350"/>
              </a:lnSpc>
              <a:spcBef>
                <a:spcPct val="0"/>
              </a:spcBef>
            </a:pPr>
            <a:endParaRPr lang="en-US" sz="5000" b="1" u="none" strike="noStrike">
              <a:solidFill>
                <a:srgbClr val="000098"/>
              </a:solidFill>
              <a:latin typeface="Akzidenz-Grotesk Heavy"/>
              <a:ea typeface="Akzidenz-Grotesk Heavy"/>
              <a:cs typeface="Akzidenz-Grotesk Heavy"/>
              <a:sym typeface="Akzidenz-Grotesk Heavy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8122941" y="4317422"/>
            <a:ext cx="5691426" cy="997268"/>
            <a:chOff x="0" y="0"/>
            <a:chExt cx="1498976" cy="26265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98976" cy="262655"/>
            </a:xfrm>
            <a:custGeom>
              <a:avLst/>
              <a:gdLst/>
              <a:ahLst/>
              <a:cxnLst/>
              <a:rect l="l" t="t" r="r" b="b"/>
              <a:pathLst>
                <a:path w="1498976" h="262655">
                  <a:moveTo>
                    <a:pt x="69374" y="0"/>
                  </a:moveTo>
                  <a:lnTo>
                    <a:pt x="1429602" y="0"/>
                  </a:lnTo>
                  <a:cubicBezTo>
                    <a:pt x="1448001" y="0"/>
                    <a:pt x="1465647" y="7309"/>
                    <a:pt x="1478657" y="20319"/>
                  </a:cubicBezTo>
                  <a:cubicBezTo>
                    <a:pt x="1491667" y="33329"/>
                    <a:pt x="1498976" y="50975"/>
                    <a:pt x="1498976" y="69374"/>
                  </a:cubicBezTo>
                  <a:lnTo>
                    <a:pt x="1498976" y="193281"/>
                  </a:lnTo>
                  <a:cubicBezTo>
                    <a:pt x="1498976" y="211680"/>
                    <a:pt x="1491667" y="229325"/>
                    <a:pt x="1478657" y="242336"/>
                  </a:cubicBezTo>
                  <a:cubicBezTo>
                    <a:pt x="1465647" y="255346"/>
                    <a:pt x="1448001" y="262655"/>
                    <a:pt x="1429602" y="262655"/>
                  </a:cubicBezTo>
                  <a:lnTo>
                    <a:pt x="69374" y="262655"/>
                  </a:lnTo>
                  <a:cubicBezTo>
                    <a:pt x="50975" y="262655"/>
                    <a:pt x="33329" y="255346"/>
                    <a:pt x="20319" y="242336"/>
                  </a:cubicBezTo>
                  <a:cubicBezTo>
                    <a:pt x="7309" y="229325"/>
                    <a:pt x="0" y="211680"/>
                    <a:pt x="0" y="193281"/>
                  </a:cubicBezTo>
                  <a:lnTo>
                    <a:pt x="0" y="69374"/>
                  </a:lnTo>
                  <a:cubicBezTo>
                    <a:pt x="0" y="50975"/>
                    <a:pt x="7309" y="33329"/>
                    <a:pt x="20319" y="20319"/>
                  </a:cubicBezTo>
                  <a:cubicBezTo>
                    <a:pt x="33329" y="7309"/>
                    <a:pt x="50975" y="0"/>
                    <a:pt x="69374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498976" cy="310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3482" y="6149709"/>
            <a:ext cx="5691426" cy="997268"/>
            <a:chOff x="0" y="0"/>
            <a:chExt cx="1498976" cy="2626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98976" cy="262655"/>
            </a:xfrm>
            <a:custGeom>
              <a:avLst/>
              <a:gdLst/>
              <a:ahLst/>
              <a:cxnLst/>
              <a:rect l="l" t="t" r="r" b="b"/>
              <a:pathLst>
                <a:path w="1498976" h="262655">
                  <a:moveTo>
                    <a:pt x="69374" y="0"/>
                  </a:moveTo>
                  <a:lnTo>
                    <a:pt x="1429602" y="0"/>
                  </a:lnTo>
                  <a:cubicBezTo>
                    <a:pt x="1448001" y="0"/>
                    <a:pt x="1465647" y="7309"/>
                    <a:pt x="1478657" y="20319"/>
                  </a:cubicBezTo>
                  <a:cubicBezTo>
                    <a:pt x="1491667" y="33329"/>
                    <a:pt x="1498976" y="50975"/>
                    <a:pt x="1498976" y="69374"/>
                  </a:cubicBezTo>
                  <a:lnTo>
                    <a:pt x="1498976" y="193281"/>
                  </a:lnTo>
                  <a:cubicBezTo>
                    <a:pt x="1498976" y="211680"/>
                    <a:pt x="1491667" y="229325"/>
                    <a:pt x="1478657" y="242336"/>
                  </a:cubicBezTo>
                  <a:cubicBezTo>
                    <a:pt x="1465647" y="255346"/>
                    <a:pt x="1448001" y="262655"/>
                    <a:pt x="1429602" y="262655"/>
                  </a:cubicBezTo>
                  <a:lnTo>
                    <a:pt x="69374" y="262655"/>
                  </a:lnTo>
                  <a:cubicBezTo>
                    <a:pt x="50975" y="262655"/>
                    <a:pt x="33329" y="255346"/>
                    <a:pt x="20319" y="242336"/>
                  </a:cubicBezTo>
                  <a:cubicBezTo>
                    <a:pt x="7309" y="229325"/>
                    <a:pt x="0" y="211680"/>
                    <a:pt x="0" y="193281"/>
                  </a:cubicBezTo>
                  <a:lnTo>
                    <a:pt x="0" y="69374"/>
                  </a:lnTo>
                  <a:cubicBezTo>
                    <a:pt x="0" y="50975"/>
                    <a:pt x="7309" y="33329"/>
                    <a:pt x="20319" y="20319"/>
                  </a:cubicBezTo>
                  <a:cubicBezTo>
                    <a:pt x="33329" y="7309"/>
                    <a:pt x="50975" y="0"/>
                    <a:pt x="69374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498976" cy="310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54391" y="8159601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2" name="Freeform 22"/>
          <p:cNvSpPr/>
          <p:nvPr/>
        </p:nvSpPr>
        <p:spPr>
          <a:xfrm>
            <a:off x="10574039" y="1028700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3" name="Freeform 23"/>
          <p:cNvSpPr/>
          <p:nvPr/>
        </p:nvSpPr>
        <p:spPr>
          <a:xfrm>
            <a:off x="7252241" y="8016295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0" y="0"/>
                </a:lnTo>
                <a:lnTo>
                  <a:pt x="665700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24" name="Group 24"/>
          <p:cNvGrpSpPr/>
          <p:nvPr/>
        </p:nvGrpSpPr>
        <p:grpSpPr>
          <a:xfrm>
            <a:off x="8122941" y="7850511"/>
            <a:ext cx="5691426" cy="997268"/>
            <a:chOff x="0" y="0"/>
            <a:chExt cx="1498976" cy="26265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98976" cy="262655"/>
            </a:xfrm>
            <a:custGeom>
              <a:avLst/>
              <a:gdLst/>
              <a:ahLst/>
              <a:cxnLst/>
              <a:rect l="l" t="t" r="r" b="b"/>
              <a:pathLst>
                <a:path w="1498976" h="262655">
                  <a:moveTo>
                    <a:pt x="69374" y="0"/>
                  </a:moveTo>
                  <a:lnTo>
                    <a:pt x="1429602" y="0"/>
                  </a:lnTo>
                  <a:cubicBezTo>
                    <a:pt x="1448001" y="0"/>
                    <a:pt x="1465647" y="7309"/>
                    <a:pt x="1478657" y="20319"/>
                  </a:cubicBezTo>
                  <a:cubicBezTo>
                    <a:pt x="1491667" y="33329"/>
                    <a:pt x="1498976" y="50975"/>
                    <a:pt x="1498976" y="69374"/>
                  </a:cubicBezTo>
                  <a:lnTo>
                    <a:pt x="1498976" y="193281"/>
                  </a:lnTo>
                  <a:cubicBezTo>
                    <a:pt x="1498976" y="211680"/>
                    <a:pt x="1491667" y="229325"/>
                    <a:pt x="1478657" y="242336"/>
                  </a:cubicBezTo>
                  <a:cubicBezTo>
                    <a:pt x="1465647" y="255346"/>
                    <a:pt x="1448001" y="262655"/>
                    <a:pt x="1429602" y="262655"/>
                  </a:cubicBezTo>
                  <a:lnTo>
                    <a:pt x="69374" y="262655"/>
                  </a:lnTo>
                  <a:cubicBezTo>
                    <a:pt x="50975" y="262655"/>
                    <a:pt x="33329" y="255346"/>
                    <a:pt x="20319" y="242336"/>
                  </a:cubicBezTo>
                  <a:cubicBezTo>
                    <a:pt x="7309" y="229325"/>
                    <a:pt x="0" y="211680"/>
                    <a:pt x="0" y="193281"/>
                  </a:cubicBezTo>
                  <a:lnTo>
                    <a:pt x="0" y="69374"/>
                  </a:lnTo>
                  <a:cubicBezTo>
                    <a:pt x="0" y="50975"/>
                    <a:pt x="7309" y="33329"/>
                    <a:pt x="20319" y="20319"/>
                  </a:cubicBezTo>
                  <a:cubicBezTo>
                    <a:pt x="33329" y="7309"/>
                    <a:pt x="50975" y="0"/>
                    <a:pt x="69374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498976" cy="310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8643710" y="4445216"/>
            <a:ext cx="4590969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Sz</a:t>
            </a:r>
            <a:r>
              <a:rPr lang="en-US" sz="3799" u="none" strike="noStrike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akosztályok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122941" y="6277503"/>
            <a:ext cx="5611001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Edzés</a:t>
            </a:r>
            <a:r>
              <a:rPr lang="en-US" sz="3799" u="none" strike="noStrike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ek oldal - órarend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122941" y="2646738"/>
            <a:ext cx="5632508" cy="62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Dinamikus Főoldal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8918" y="6491022"/>
            <a:ext cx="2721074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dirty="0" err="1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Rólunk</a:t>
            </a:r>
            <a:r>
              <a:rPr lang="en-US" sz="3799" dirty="0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oldal</a:t>
            </a:r>
            <a:endParaRPr lang="en-US" sz="3799" dirty="0">
              <a:solidFill>
                <a:srgbClr val="FFFFFF"/>
              </a:solidFill>
              <a:latin typeface="Alice Bold"/>
              <a:ea typeface="Alice Bold"/>
              <a:cs typeface="Alice Bold"/>
              <a:sym typeface="Alice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8956053" y="7962712"/>
            <a:ext cx="4082235" cy="629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dirty="0" err="1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Kapcsolat</a:t>
            </a:r>
            <a:r>
              <a:rPr lang="en-US" sz="3799" dirty="0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 </a:t>
            </a:r>
            <a:r>
              <a:rPr lang="en-US" sz="3799" dirty="0" err="1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oldal</a:t>
            </a:r>
            <a:endParaRPr lang="en-US" sz="3799" dirty="0">
              <a:solidFill>
                <a:srgbClr val="FFFFFF"/>
              </a:solidFill>
              <a:latin typeface="Alice Bold"/>
              <a:ea typeface="Alice Bold"/>
              <a:cs typeface="Alice Bold"/>
              <a:sym typeface="Alice Bold"/>
            </a:endParaRPr>
          </a:p>
        </p:txBody>
      </p:sp>
      <p:pic>
        <p:nvPicPr>
          <p:cNvPr id="36" name="Kép 35">
            <a:extLst>
              <a:ext uri="{FF2B5EF4-FFF2-40B4-BE49-F238E27FC236}">
                <a16:creationId xmlns:a16="http://schemas.microsoft.com/office/drawing/2014/main" id="{9C21BC39-5B11-78D3-258F-E91467DC74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96551" y="1284398"/>
            <a:ext cx="4507343" cy="7995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2996" y="2782372"/>
            <a:ext cx="18288000" cy="5894830"/>
            <a:chOff x="0" y="0"/>
            <a:chExt cx="4816593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52548"/>
            </a:xfrm>
            <a:custGeom>
              <a:avLst/>
              <a:gdLst/>
              <a:ahLst/>
              <a:cxnLst/>
              <a:rect l="l" t="t" r="r" b="b"/>
              <a:pathLst>
                <a:path w="4816592" h="1552548">
                  <a:moveTo>
                    <a:pt x="0" y="0"/>
                  </a:moveTo>
                  <a:lnTo>
                    <a:pt x="4816592" y="0"/>
                  </a:lnTo>
                  <a:lnTo>
                    <a:pt x="4816592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129006"/>
            <a:ext cx="5060185" cy="665701"/>
            <a:chOff x="0" y="0"/>
            <a:chExt cx="1332724" cy="1753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2724" cy="175329"/>
            </a:xfrm>
            <a:custGeom>
              <a:avLst/>
              <a:gdLst/>
              <a:ahLst/>
              <a:cxnLst/>
              <a:rect l="l" t="t" r="r" b="b"/>
              <a:pathLst>
                <a:path w="1332724" h="175329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09211" y="4155211"/>
            <a:ext cx="5060185" cy="665701"/>
            <a:chOff x="0" y="0"/>
            <a:chExt cx="1332724" cy="1753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2724" cy="175329"/>
            </a:xfrm>
            <a:custGeom>
              <a:avLst/>
              <a:gdLst/>
              <a:ahLst/>
              <a:cxnLst/>
              <a:rect l="l" t="t" r="r" b="b"/>
              <a:pathLst>
                <a:path w="1332724" h="175329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9586" y="5292649"/>
            <a:ext cx="5060185" cy="4903937"/>
            <a:chOff x="0" y="0"/>
            <a:chExt cx="1332724" cy="12915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32724" cy="1291572"/>
            </a:xfrm>
            <a:custGeom>
              <a:avLst/>
              <a:gdLst/>
              <a:ahLst/>
              <a:cxnLst/>
              <a:rect l="l" t="t" r="r" b="b"/>
              <a:pathLst>
                <a:path w="1332724" h="1291572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1262502"/>
                  </a:lnTo>
                  <a:cubicBezTo>
                    <a:pt x="1332724" y="1278557"/>
                    <a:pt x="1319709" y="1291572"/>
                    <a:pt x="1303654" y="1291572"/>
                  </a:cubicBezTo>
                  <a:lnTo>
                    <a:pt x="29069" y="1291572"/>
                  </a:lnTo>
                  <a:cubicBezTo>
                    <a:pt x="21360" y="1291572"/>
                    <a:pt x="13966" y="1288509"/>
                    <a:pt x="8514" y="1283058"/>
                  </a:cubicBezTo>
                  <a:cubicBezTo>
                    <a:pt x="3063" y="1277606"/>
                    <a:pt x="0" y="1270212"/>
                    <a:pt x="0" y="1262502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r>
                <a:rPr lang="hu-HU" dirty="0"/>
                <a:t>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332724" cy="1339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83340" y="5368926"/>
            <a:ext cx="5060185" cy="4903937"/>
            <a:chOff x="0" y="0"/>
            <a:chExt cx="1332724" cy="12915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32724" cy="1291572"/>
            </a:xfrm>
            <a:custGeom>
              <a:avLst/>
              <a:gdLst/>
              <a:ahLst/>
              <a:cxnLst/>
              <a:rect l="l" t="t" r="r" b="b"/>
              <a:pathLst>
                <a:path w="1332724" h="1291572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1262502"/>
                  </a:lnTo>
                  <a:cubicBezTo>
                    <a:pt x="1332724" y="1278557"/>
                    <a:pt x="1319709" y="1291572"/>
                    <a:pt x="1303654" y="1291572"/>
                  </a:cubicBezTo>
                  <a:lnTo>
                    <a:pt x="29069" y="1291572"/>
                  </a:lnTo>
                  <a:cubicBezTo>
                    <a:pt x="21360" y="1291572"/>
                    <a:pt x="13966" y="1288509"/>
                    <a:pt x="8514" y="1283058"/>
                  </a:cubicBezTo>
                  <a:cubicBezTo>
                    <a:pt x="3063" y="1277606"/>
                    <a:pt x="0" y="1270212"/>
                    <a:pt x="0" y="1262502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hu-HU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32724" cy="1339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400298" y="4247971"/>
            <a:ext cx="3487404" cy="348740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r="-16666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07804" y="895914"/>
            <a:ext cx="17272392" cy="943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30"/>
              </a:lnSpc>
              <a:spcBef>
                <a:spcPct val="0"/>
              </a:spcBef>
            </a:pPr>
            <a:r>
              <a:rPr lang="en-US" sz="5299" b="1">
                <a:solidFill>
                  <a:srgbClr val="000098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05. Cs</a:t>
            </a:r>
            <a:r>
              <a:rPr lang="en-US" sz="5299" b="1" u="none" strike="noStrike">
                <a:solidFill>
                  <a:srgbClr val="000098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apaton belüli munkamegosztás, szerepek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5251" y="5556854"/>
            <a:ext cx="4628945" cy="4493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hu-HU" sz="3600" b="1" dirty="0">
                <a:solidFill>
                  <a:srgbClr val="E1EDFC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 Főoldalon:-Gyorskorcsolya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hu-HU" sz="3600" b="1" dirty="0">
                <a:solidFill>
                  <a:srgbClr val="E1EDFC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-Jégkorong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hu-HU" sz="3600" b="1" dirty="0">
                <a:solidFill>
                  <a:srgbClr val="E1EDFC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Menüből-</a:t>
            </a:r>
            <a:r>
              <a:rPr lang="hu-HU" sz="3600" b="1" dirty="0" err="1">
                <a:solidFill>
                  <a:srgbClr val="E1EDFC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aktualitás,rólunk</a:t>
            </a:r>
            <a:r>
              <a:rPr lang="hu-HU" sz="3600" b="1" dirty="0">
                <a:solidFill>
                  <a:srgbClr val="E1EDFC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,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hu-HU" sz="3600" b="1" dirty="0">
                <a:solidFill>
                  <a:srgbClr val="E1EDFC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Szakosztályok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hu-HU" sz="3600" b="1" dirty="0">
                <a:solidFill>
                  <a:srgbClr val="E1EDFC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Lábléc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3259" y="4171771"/>
            <a:ext cx="433106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Erika</a:t>
            </a:r>
          </a:p>
        </p:txBody>
      </p:sp>
      <p:sp>
        <p:nvSpPr>
          <p:cNvPr id="22" name="Freeform 22"/>
          <p:cNvSpPr/>
          <p:nvPr/>
        </p:nvSpPr>
        <p:spPr>
          <a:xfrm>
            <a:off x="4505007" y="3105979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3" name="Freeform 23"/>
          <p:cNvSpPr/>
          <p:nvPr/>
        </p:nvSpPr>
        <p:spPr>
          <a:xfrm>
            <a:off x="12199115" y="3105979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4" name="TextBox 24"/>
          <p:cNvSpPr txBox="1"/>
          <p:nvPr/>
        </p:nvSpPr>
        <p:spPr>
          <a:xfrm>
            <a:off x="12289020" y="4138493"/>
            <a:ext cx="488037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Erzsébet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63675" y="5535084"/>
            <a:ext cx="4207596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hu-HU" sz="3600" b="1" dirty="0">
                <a:solidFill>
                  <a:srgbClr val="E1EDFC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Főoldalon</a:t>
            </a:r>
          </a:p>
          <a:p>
            <a:pPr algn="just"/>
            <a:r>
              <a:rPr lang="hu-HU" sz="3600" b="1" dirty="0">
                <a:solidFill>
                  <a:srgbClr val="E1EDFC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-</a:t>
            </a:r>
            <a:r>
              <a:rPr lang="hu-HU" sz="3600" b="1" dirty="0" err="1">
                <a:solidFill>
                  <a:srgbClr val="E1EDFC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Műkorcsolyaés</a:t>
            </a:r>
            <a:r>
              <a:rPr lang="hu-HU" sz="3600" b="1" dirty="0">
                <a:solidFill>
                  <a:srgbClr val="E1EDFC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 jégtánc</a:t>
            </a:r>
          </a:p>
          <a:p>
            <a:pPr algn="just"/>
            <a:r>
              <a:rPr lang="hu-HU" sz="3600" b="1" dirty="0">
                <a:solidFill>
                  <a:srgbClr val="E1EDFC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-vélemény és szponzorok</a:t>
            </a:r>
          </a:p>
          <a:p>
            <a:pPr algn="just"/>
            <a:r>
              <a:rPr lang="hu-HU" sz="3600" b="1" dirty="0">
                <a:solidFill>
                  <a:srgbClr val="E1EDFC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Menüből</a:t>
            </a:r>
          </a:p>
          <a:p>
            <a:pPr algn="just"/>
            <a:r>
              <a:rPr lang="hu-HU" sz="3600" b="1" dirty="0">
                <a:solidFill>
                  <a:srgbClr val="E1EDFC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-</a:t>
            </a:r>
            <a:r>
              <a:rPr lang="hu-HU" sz="3600" b="1" dirty="0" err="1">
                <a:solidFill>
                  <a:srgbClr val="E1EDFC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edzőink,órarend</a:t>
            </a:r>
            <a:r>
              <a:rPr lang="hu-HU" sz="3600" b="1" dirty="0">
                <a:solidFill>
                  <a:srgbClr val="E1EDFC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,</a:t>
            </a:r>
          </a:p>
          <a:p>
            <a:pPr algn="just"/>
            <a:r>
              <a:rPr lang="hu-HU" sz="3600" b="1" dirty="0" err="1">
                <a:solidFill>
                  <a:srgbClr val="E1EDFC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árlista</a:t>
            </a:r>
            <a:r>
              <a:rPr lang="hu-HU" sz="3600" b="1" dirty="0">
                <a:solidFill>
                  <a:srgbClr val="E1EDFC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 ,elérhetőség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43241" y="4207512"/>
            <a:ext cx="14540478" cy="6488641"/>
            <a:chOff x="0" y="0"/>
            <a:chExt cx="3829591" cy="17089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29591" cy="1708943"/>
            </a:xfrm>
            <a:custGeom>
              <a:avLst/>
              <a:gdLst/>
              <a:ahLst/>
              <a:cxnLst/>
              <a:rect l="l" t="t" r="r" b="b"/>
              <a:pathLst>
                <a:path w="3829591" h="1708943">
                  <a:moveTo>
                    <a:pt x="7987" y="0"/>
                  </a:moveTo>
                  <a:lnTo>
                    <a:pt x="3821604" y="0"/>
                  </a:lnTo>
                  <a:cubicBezTo>
                    <a:pt x="3823723" y="0"/>
                    <a:pt x="3825754" y="841"/>
                    <a:pt x="3827252" y="2339"/>
                  </a:cubicBezTo>
                  <a:cubicBezTo>
                    <a:pt x="3828750" y="3837"/>
                    <a:pt x="3829591" y="5868"/>
                    <a:pt x="3829591" y="7987"/>
                  </a:cubicBezTo>
                  <a:lnTo>
                    <a:pt x="3829591" y="1700956"/>
                  </a:lnTo>
                  <a:cubicBezTo>
                    <a:pt x="3829591" y="1703074"/>
                    <a:pt x="3828750" y="1705106"/>
                    <a:pt x="3827252" y="1706603"/>
                  </a:cubicBezTo>
                  <a:cubicBezTo>
                    <a:pt x="3825754" y="1708101"/>
                    <a:pt x="3823723" y="1708943"/>
                    <a:pt x="3821604" y="1708943"/>
                  </a:cubicBezTo>
                  <a:lnTo>
                    <a:pt x="7987" y="1708943"/>
                  </a:lnTo>
                  <a:cubicBezTo>
                    <a:pt x="5868" y="1708943"/>
                    <a:pt x="3837" y="1708101"/>
                    <a:pt x="2339" y="1706603"/>
                  </a:cubicBezTo>
                  <a:cubicBezTo>
                    <a:pt x="841" y="1705106"/>
                    <a:pt x="0" y="1703074"/>
                    <a:pt x="0" y="1700956"/>
                  </a:cubicBezTo>
                  <a:lnTo>
                    <a:pt x="0" y="7987"/>
                  </a:lnTo>
                  <a:cubicBezTo>
                    <a:pt x="0" y="5868"/>
                    <a:pt x="841" y="3837"/>
                    <a:pt x="2339" y="2339"/>
                  </a:cubicBezTo>
                  <a:cubicBezTo>
                    <a:pt x="3837" y="841"/>
                    <a:pt x="5868" y="0"/>
                    <a:pt x="7987" y="0"/>
                  </a:cubicBezTo>
                  <a:close/>
                </a:path>
              </a:pathLst>
            </a:custGeom>
            <a:solidFill>
              <a:srgbClr val="E1EDF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29591" cy="1756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436211" y="4933996"/>
            <a:ext cx="4048806" cy="665701"/>
            <a:chOff x="0" y="0"/>
            <a:chExt cx="1066352" cy="1753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6352" cy="175329"/>
            </a:xfrm>
            <a:custGeom>
              <a:avLst/>
              <a:gdLst/>
              <a:ahLst/>
              <a:cxnLst/>
              <a:rect l="l" t="t" r="r" b="b"/>
              <a:pathLst>
                <a:path w="1066352" h="175329">
                  <a:moveTo>
                    <a:pt x="87664" y="0"/>
                  </a:moveTo>
                  <a:lnTo>
                    <a:pt x="978688" y="0"/>
                  </a:lnTo>
                  <a:cubicBezTo>
                    <a:pt x="1001938" y="0"/>
                    <a:pt x="1024236" y="9236"/>
                    <a:pt x="1040676" y="25676"/>
                  </a:cubicBezTo>
                  <a:cubicBezTo>
                    <a:pt x="1057116" y="42117"/>
                    <a:pt x="1066352" y="64414"/>
                    <a:pt x="1066352" y="87664"/>
                  </a:cubicBezTo>
                  <a:lnTo>
                    <a:pt x="1066352" y="87664"/>
                  </a:lnTo>
                  <a:cubicBezTo>
                    <a:pt x="1066352" y="136080"/>
                    <a:pt x="1027103" y="175329"/>
                    <a:pt x="97868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66352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22171" y="4933996"/>
            <a:ext cx="4048806" cy="665701"/>
            <a:chOff x="0" y="0"/>
            <a:chExt cx="1066352" cy="1753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6352" cy="175329"/>
            </a:xfrm>
            <a:custGeom>
              <a:avLst/>
              <a:gdLst/>
              <a:ahLst/>
              <a:cxnLst/>
              <a:rect l="l" t="t" r="r" b="b"/>
              <a:pathLst>
                <a:path w="1066352" h="175329">
                  <a:moveTo>
                    <a:pt x="87664" y="0"/>
                  </a:moveTo>
                  <a:lnTo>
                    <a:pt x="978688" y="0"/>
                  </a:lnTo>
                  <a:cubicBezTo>
                    <a:pt x="1001938" y="0"/>
                    <a:pt x="1024236" y="9236"/>
                    <a:pt x="1040676" y="25676"/>
                  </a:cubicBezTo>
                  <a:cubicBezTo>
                    <a:pt x="1057116" y="42117"/>
                    <a:pt x="1066352" y="64414"/>
                    <a:pt x="1066352" y="87664"/>
                  </a:cubicBezTo>
                  <a:lnTo>
                    <a:pt x="1066352" y="87664"/>
                  </a:lnTo>
                  <a:cubicBezTo>
                    <a:pt x="1066352" y="136080"/>
                    <a:pt x="1027103" y="175329"/>
                    <a:pt x="97868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066352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6859775" y="4012618"/>
            <a:ext cx="12960534" cy="0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grpSp>
        <p:nvGrpSpPr>
          <p:cNvPr id="12" name="Group 12"/>
          <p:cNvGrpSpPr/>
          <p:nvPr/>
        </p:nvGrpSpPr>
        <p:grpSpPr>
          <a:xfrm>
            <a:off x="6301098" y="3804920"/>
            <a:ext cx="890951" cy="89095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98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015138" y="3610026"/>
            <a:ext cx="890951" cy="89095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98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5400000">
            <a:off x="6561205" y="4055502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9" name="Freeform 19"/>
          <p:cNvSpPr/>
          <p:nvPr/>
        </p:nvSpPr>
        <p:spPr>
          <a:xfrm rot="5400000">
            <a:off x="13265720" y="3860607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9"/>
                </a:lnTo>
                <a:lnTo>
                  <a:pt x="0" y="389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0" name="Freeform 20"/>
          <p:cNvSpPr/>
          <p:nvPr/>
        </p:nvSpPr>
        <p:spPr>
          <a:xfrm>
            <a:off x="4243241" y="-1845934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1" name="Freeform 21"/>
          <p:cNvSpPr/>
          <p:nvPr/>
        </p:nvSpPr>
        <p:spPr>
          <a:xfrm>
            <a:off x="16032840" y="8879212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2" name="TextBox 22"/>
          <p:cNvSpPr txBox="1"/>
          <p:nvPr/>
        </p:nvSpPr>
        <p:spPr>
          <a:xfrm>
            <a:off x="3647804" y="5860397"/>
            <a:ext cx="9562690" cy="354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54480" lvl="2" indent="-518160" algn="just">
              <a:lnSpc>
                <a:spcPts val="5040"/>
              </a:lnSpc>
              <a:buFont typeface="Arial"/>
              <a:buChar char="⚬"/>
            </a:pPr>
            <a:r>
              <a:rPr lang="en-US" sz="3600" b="1" dirty="0" err="1">
                <a:solidFill>
                  <a:srgbClr val="0E2F5F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Tervezés</a:t>
            </a:r>
            <a:endParaRPr lang="en-US" sz="3600" b="1" dirty="0">
              <a:solidFill>
                <a:srgbClr val="0E2F5F"/>
              </a:solidFill>
              <a:latin typeface="Alice" panose="020B0604020202020204" charset="0"/>
              <a:ea typeface="Aileron Bold"/>
              <a:cs typeface="Aileron Bold"/>
              <a:sym typeface="Aileron Bold"/>
            </a:endParaRPr>
          </a:p>
          <a:p>
            <a:pPr marL="1554480" lvl="2" indent="-518160" algn="just">
              <a:lnSpc>
                <a:spcPts val="5040"/>
              </a:lnSpc>
              <a:buFont typeface="Arial"/>
              <a:buChar char="⚬"/>
            </a:pPr>
            <a:r>
              <a:rPr lang="en-US" sz="3600" b="1" dirty="0" err="1">
                <a:solidFill>
                  <a:srgbClr val="0E2F5F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Tartalomgyűjtés</a:t>
            </a:r>
            <a:endParaRPr lang="en-US" sz="3600" b="1" dirty="0">
              <a:solidFill>
                <a:srgbClr val="0E2F5F"/>
              </a:solidFill>
              <a:latin typeface="Alice" panose="020B0604020202020204" charset="0"/>
              <a:ea typeface="Aileron Bold"/>
              <a:cs typeface="Aileron Bold"/>
              <a:sym typeface="Aileron Bold"/>
            </a:endParaRPr>
          </a:p>
          <a:p>
            <a:pPr marL="1554480" lvl="2" indent="-518160" algn="just">
              <a:lnSpc>
                <a:spcPts val="5040"/>
              </a:lnSpc>
              <a:buFont typeface="Arial"/>
              <a:buChar char="⚬"/>
            </a:pPr>
            <a:r>
              <a:rPr lang="en-US" sz="3600" b="1" dirty="0" err="1">
                <a:solidFill>
                  <a:srgbClr val="0E2F5F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Kivitelezés</a:t>
            </a:r>
            <a:endParaRPr lang="en-US" sz="3600" b="1" dirty="0">
              <a:solidFill>
                <a:srgbClr val="0E2F5F"/>
              </a:solidFill>
              <a:latin typeface="Alice" panose="020B0604020202020204" charset="0"/>
              <a:ea typeface="Aileron Bold"/>
              <a:cs typeface="Aileron Bold"/>
              <a:sym typeface="Aileron Bold"/>
            </a:endParaRPr>
          </a:p>
          <a:p>
            <a:pPr marL="1554480" lvl="2" indent="-518160" algn="just">
              <a:lnSpc>
                <a:spcPts val="5040"/>
              </a:lnSpc>
              <a:buFont typeface="Arial"/>
              <a:buChar char="⚬"/>
            </a:pPr>
            <a:r>
              <a:rPr lang="en-US" sz="3600" b="1" dirty="0" err="1">
                <a:solidFill>
                  <a:srgbClr val="0E2F5F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Tesztelés</a:t>
            </a:r>
            <a:endParaRPr lang="en-US" sz="3600" b="1" dirty="0">
              <a:solidFill>
                <a:srgbClr val="0E2F5F"/>
              </a:solidFill>
              <a:latin typeface="Alice" panose="020B0604020202020204" charset="0"/>
              <a:ea typeface="Aileron Bold"/>
              <a:cs typeface="Aileron Bold"/>
              <a:sym typeface="Aileron Bold"/>
            </a:endParaRPr>
          </a:p>
          <a:p>
            <a:pPr marL="1554480" lvl="2" indent="-518160" algn="just">
              <a:lnSpc>
                <a:spcPts val="5040"/>
              </a:lnSpc>
              <a:buFont typeface="Arial"/>
              <a:buChar char="⚬"/>
            </a:pPr>
            <a:r>
              <a:rPr lang="en-US" sz="3600" b="1" dirty="0" err="1">
                <a:solidFill>
                  <a:srgbClr val="0E2F5F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Bemutatás</a:t>
            </a:r>
            <a:endParaRPr lang="en-US" sz="3600" b="1" dirty="0">
              <a:solidFill>
                <a:srgbClr val="0E2F5F"/>
              </a:solidFill>
              <a:latin typeface="Alice" panose="020B0604020202020204" charset="0"/>
              <a:ea typeface="Aileron Bold"/>
              <a:cs typeface="Aileron Bold"/>
              <a:sym typeface="Aileron Bold"/>
            </a:endParaRPr>
          </a:p>
          <a:p>
            <a:pPr algn="just">
              <a:lnSpc>
                <a:spcPts val="2800"/>
              </a:lnSpc>
            </a:pPr>
            <a:endParaRPr lang="en-US" sz="3600" b="1" dirty="0">
              <a:solidFill>
                <a:srgbClr val="0E2F5F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5084" y="-5677768"/>
            <a:ext cx="4086940" cy="21875301"/>
            <a:chOff x="0" y="0"/>
            <a:chExt cx="4132580" cy="2211959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132580" cy="22119589"/>
            </a:xfrm>
            <a:custGeom>
              <a:avLst/>
              <a:gdLst/>
              <a:ahLst/>
              <a:cxnLst/>
              <a:rect l="l" t="t" r="r" b="b"/>
              <a:pathLst>
                <a:path w="4132580" h="22119589">
                  <a:moveTo>
                    <a:pt x="0" y="0"/>
                  </a:moveTo>
                  <a:lnTo>
                    <a:pt x="4132580" y="0"/>
                  </a:lnTo>
                  <a:lnTo>
                    <a:pt x="4132580" y="22119589"/>
                  </a:lnTo>
                  <a:lnTo>
                    <a:pt x="0" y="22119589"/>
                  </a:lnTo>
                  <a:close/>
                </a:path>
              </a:pathLst>
            </a:custGeom>
            <a:blipFill>
              <a:blip r:embed="rId8"/>
              <a:stretch>
                <a:fillRect t="-155" b="-155"/>
              </a:stretch>
            </a:blipFill>
          </p:spPr>
          <p:txBody>
            <a:bodyPr/>
            <a:lstStyle/>
            <a:p>
              <a:endParaRPr lang="hu-HU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626110" y="100330"/>
              <a:ext cx="2868930" cy="4232910"/>
            </a:xfrm>
            <a:custGeom>
              <a:avLst/>
              <a:gdLst/>
              <a:ahLst/>
              <a:cxnLst/>
              <a:rect l="l" t="t" r="r" b="b"/>
              <a:pathLst>
                <a:path w="2868930" h="4232910">
                  <a:moveTo>
                    <a:pt x="0" y="0"/>
                  </a:moveTo>
                  <a:lnTo>
                    <a:pt x="2868930" y="0"/>
                  </a:lnTo>
                  <a:lnTo>
                    <a:pt x="2868930" y="4232910"/>
                  </a:lnTo>
                  <a:lnTo>
                    <a:pt x="33020" y="42329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654050" y="4541520"/>
              <a:ext cx="2863850" cy="4267200"/>
            </a:xfrm>
            <a:custGeom>
              <a:avLst/>
              <a:gdLst/>
              <a:ahLst/>
              <a:cxnLst/>
              <a:rect l="l" t="t" r="r" b="b"/>
              <a:pathLst>
                <a:path w="2863850" h="4267200">
                  <a:moveTo>
                    <a:pt x="0" y="0"/>
                  </a:moveTo>
                  <a:lnTo>
                    <a:pt x="1479550" y="0"/>
                  </a:lnTo>
                  <a:lnTo>
                    <a:pt x="2863850" y="0"/>
                  </a:lnTo>
                  <a:lnTo>
                    <a:pt x="2840990" y="4267200"/>
                  </a:lnTo>
                  <a:lnTo>
                    <a:pt x="0" y="4248150"/>
                  </a:lnTo>
                  <a:close/>
                </a:path>
              </a:pathLst>
            </a:custGeom>
            <a:blipFill>
              <a:blip r:embed="rId9"/>
              <a:stretch>
                <a:fillRect l="-6349" r="-2306605" b="-942494"/>
              </a:stretch>
            </a:blipFill>
          </p:spPr>
          <p:txBody>
            <a:bodyPr/>
            <a:lstStyle/>
            <a:p>
              <a:endParaRPr lang="hu-HU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654050" y="8973820"/>
              <a:ext cx="2863850" cy="4262120"/>
            </a:xfrm>
            <a:custGeom>
              <a:avLst/>
              <a:gdLst/>
              <a:ahLst/>
              <a:cxnLst/>
              <a:rect l="l" t="t" r="r" b="b"/>
              <a:pathLst>
                <a:path w="2863850" h="4262120">
                  <a:moveTo>
                    <a:pt x="0" y="0"/>
                  </a:moveTo>
                  <a:lnTo>
                    <a:pt x="2863850" y="0"/>
                  </a:lnTo>
                  <a:lnTo>
                    <a:pt x="2863850" y="4262119"/>
                  </a:lnTo>
                  <a:lnTo>
                    <a:pt x="0" y="4262119"/>
                  </a:lnTo>
                  <a:close/>
                </a:path>
              </a:pathLst>
            </a:custGeom>
            <a:blipFill>
              <a:blip r:embed="rId10"/>
              <a:stretch>
                <a:fillRect t="-16215" r="-206161" b="-16216"/>
              </a:stretch>
            </a:blipFill>
          </p:spPr>
          <p:txBody>
            <a:bodyPr/>
            <a:lstStyle/>
            <a:p>
              <a:endParaRPr lang="hu-HU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654050" y="13435330"/>
              <a:ext cx="2863850" cy="4243070"/>
            </a:xfrm>
            <a:custGeom>
              <a:avLst/>
              <a:gdLst/>
              <a:ahLst/>
              <a:cxnLst/>
              <a:rect l="l" t="t" r="r" b="b"/>
              <a:pathLst>
                <a:path w="2863850" h="4243070">
                  <a:moveTo>
                    <a:pt x="0" y="0"/>
                  </a:moveTo>
                  <a:lnTo>
                    <a:pt x="2863850" y="0"/>
                  </a:lnTo>
                  <a:lnTo>
                    <a:pt x="2863850" y="4243070"/>
                  </a:lnTo>
                  <a:lnTo>
                    <a:pt x="0" y="4243070"/>
                  </a:lnTo>
                  <a:close/>
                </a:path>
              </a:pathLst>
            </a:custGeom>
            <a:blipFill>
              <a:blip r:embed="rId9"/>
              <a:stretch>
                <a:fillRect l="-160048" t="-57177" r="-145229" b="-18914"/>
              </a:stretch>
            </a:blipFill>
          </p:spPr>
          <p:txBody>
            <a:bodyPr/>
            <a:lstStyle/>
            <a:p>
              <a:endParaRPr lang="hu-HU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654050" y="17825720"/>
              <a:ext cx="2863850" cy="4215130"/>
            </a:xfrm>
            <a:custGeom>
              <a:avLst/>
              <a:gdLst/>
              <a:ahLst/>
              <a:cxnLst/>
              <a:rect l="l" t="t" r="r" b="b"/>
              <a:pathLst>
                <a:path w="2863850" h="4215130">
                  <a:moveTo>
                    <a:pt x="0" y="0"/>
                  </a:moveTo>
                  <a:lnTo>
                    <a:pt x="2863850" y="0"/>
                  </a:lnTo>
                  <a:lnTo>
                    <a:pt x="2863850" y="4215130"/>
                  </a:lnTo>
                  <a:lnTo>
                    <a:pt x="24130" y="42151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420783" y="1541704"/>
            <a:ext cx="7838517" cy="944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03"/>
              </a:lnSpc>
              <a:spcBef>
                <a:spcPct val="0"/>
              </a:spcBef>
            </a:pPr>
            <a:r>
              <a:rPr lang="en-US" sz="5199" b="1">
                <a:solidFill>
                  <a:srgbClr val="000098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05.</a:t>
            </a:r>
            <a:r>
              <a:rPr lang="en-US" sz="5199" b="1" u="none" strike="noStrike">
                <a:solidFill>
                  <a:srgbClr val="000098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 Projektszervezés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500341" y="4917279"/>
            <a:ext cx="392054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Eszközök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557297" y="4907754"/>
            <a:ext cx="437855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Projektfázisok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700176" y="5860397"/>
            <a:ext cx="5231084" cy="189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b="1" dirty="0">
                <a:solidFill>
                  <a:srgbClr val="0E2F5F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Canva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b="1" dirty="0">
                <a:solidFill>
                  <a:srgbClr val="0E2F5F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Recraft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b="1" dirty="0">
                <a:solidFill>
                  <a:srgbClr val="0E2F5F"/>
                </a:solidFill>
                <a:latin typeface="Alice" panose="020B0604020202020204" charset="0"/>
                <a:ea typeface="Aileron Bold"/>
                <a:cs typeface="Aileron Bold"/>
                <a:sym typeface="Aileron Bold"/>
              </a:rPr>
              <a:t>Google Drive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020906"/>
            <a:ext cx="1043351" cy="1043351"/>
            <a:chOff x="0" y="0"/>
            <a:chExt cx="274792" cy="2747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792" cy="274792"/>
            </a:xfrm>
            <a:custGeom>
              <a:avLst/>
              <a:gdLst/>
              <a:ahLst/>
              <a:cxnLst/>
              <a:rect l="l" t="t" r="r" b="b"/>
              <a:pathLst>
                <a:path w="274792" h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208112"/>
            <a:ext cx="1043351" cy="1043351"/>
            <a:chOff x="0" y="0"/>
            <a:chExt cx="274792" cy="274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792" cy="274792"/>
            </a:xfrm>
            <a:custGeom>
              <a:avLst/>
              <a:gdLst/>
              <a:ahLst/>
              <a:cxnLst/>
              <a:rect l="l" t="t" r="r" b="b"/>
              <a:pathLst>
                <a:path w="274792" h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7730250"/>
            <a:ext cx="1043351" cy="1043351"/>
            <a:chOff x="0" y="0"/>
            <a:chExt cx="274792" cy="2747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792" cy="274792"/>
            </a:xfrm>
            <a:custGeom>
              <a:avLst/>
              <a:gdLst/>
              <a:ahLst/>
              <a:cxnLst/>
              <a:rect l="l" t="t" r="r" b="b"/>
              <a:pathLst>
                <a:path w="274792" h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848550" y="2782372"/>
            <a:ext cx="4829892" cy="5894830"/>
            <a:chOff x="0" y="0"/>
            <a:chExt cx="1272070" cy="15525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848550" y="1944578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5" name="Freeform 15"/>
          <p:cNvSpPr/>
          <p:nvPr/>
        </p:nvSpPr>
        <p:spPr>
          <a:xfrm>
            <a:off x="16298985" y="1028700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6" name="TextBox 16"/>
          <p:cNvSpPr txBox="1"/>
          <p:nvPr/>
        </p:nvSpPr>
        <p:spPr>
          <a:xfrm>
            <a:off x="1238768" y="1469280"/>
            <a:ext cx="7075535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Záró gondolatok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59584" y="7902359"/>
            <a:ext cx="8330119" cy="606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4000" b="1" dirty="0" err="1">
                <a:solidFill>
                  <a:srgbClr val="0E2F5F"/>
                </a:solidFill>
                <a:latin typeface="Alice" panose="020B0604020202020204" charset="0"/>
                <a:ea typeface="Aileron Ultra-Bold"/>
                <a:cs typeface="Aileron Ultra-Bold"/>
                <a:sym typeface="Aileron Ultra-Bold"/>
              </a:rPr>
              <a:t>Tapasztalataink</a:t>
            </a:r>
            <a:endParaRPr lang="en-US" sz="4000" b="1" dirty="0">
              <a:solidFill>
                <a:srgbClr val="0E2F5F"/>
              </a:solidFill>
              <a:latin typeface="Alice" panose="020B0604020202020204" charset="0"/>
              <a:ea typeface="Aileron Ultra-Bold"/>
              <a:cs typeface="Aileron Ultra-Bold"/>
              <a:sym typeface="Aileron Ultra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59584" y="2873927"/>
            <a:ext cx="10244857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4000" b="1" dirty="0" err="1">
                <a:solidFill>
                  <a:srgbClr val="0E2F5F"/>
                </a:solidFill>
                <a:latin typeface="Alice" panose="020B0604020202020204" charset="0"/>
                <a:ea typeface="Aileron Ultra-Bold"/>
                <a:cs typeface="Aileron Ultra-Bold"/>
                <a:sym typeface="Aileron Ultra-Bold"/>
              </a:rPr>
              <a:t>Vizuális</a:t>
            </a:r>
            <a:r>
              <a:rPr lang="en-US" sz="4000" b="1" dirty="0">
                <a:solidFill>
                  <a:srgbClr val="0E2F5F"/>
                </a:solidFill>
                <a:latin typeface="Alice" panose="020B0604020202020204" charset="0"/>
                <a:ea typeface="Aileron Ultra-Bold"/>
                <a:cs typeface="Aileron Ultra-Bold"/>
                <a:sym typeface="Aileron Ultra-Bold"/>
              </a:rPr>
              <a:t> </a:t>
            </a:r>
            <a:r>
              <a:rPr lang="en-US" sz="4000" b="1" dirty="0" err="1">
                <a:solidFill>
                  <a:srgbClr val="0E2F5F"/>
                </a:solidFill>
                <a:latin typeface="Alice" panose="020B0604020202020204" charset="0"/>
                <a:ea typeface="Aileron Ultra-Bold"/>
                <a:cs typeface="Aileron Ultra-Bold"/>
                <a:sym typeface="Aileron Ultra-Bold"/>
              </a:rPr>
              <a:t>megjelenés</a:t>
            </a:r>
            <a:r>
              <a:rPr lang="en-US" sz="4000" b="1" dirty="0">
                <a:solidFill>
                  <a:srgbClr val="0E2F5F"/>
                </a:solidFill>
                <a:latin typeface="Alice" panose="020B0604020202020204" charset="0"/>
                <a:ea typeface="Aileron Ultra-Bold"/>
                <a:cs typeface="Aileron Ultra-Bold"/>
                <a:sym typeface="Aileron Ultra-Bold"/>
              </a:rPr>
              <a:t> </a:t>
            </a:r>
            <a:r>
              <a:rPr lang="en-US" sz="4000" b="1" dirty="0" err="1">
                <a:solidFill>
                  <a:srgbClr val="0E2F5F"/>
                </a:solidFill>
                <a:latin typeface="Alice" panose="020B0604020202020204" charset="0"/>
                <a:ea typeface="Aileron Ultra-Bold"/>
                <a:cs typeface="Aileron Ultra-Bold"/>
                <a:sym typeface="Aileron Ultra-Bold"/>
              </a:rPr>
              <a:t>és</a:t>
            </a:r>
            <a:r>
              <a:rPr lang="en-US" sz="4000" b="1" dirty="0">
                <a:solidFill>
                  <a:srgbClr val="0E2F5F"/>
                </a:solidFill>
                <a:latin typeface="Alice" panose="020B0604020202020204" charset="0"/>
                <a:ea typeface="Aileron Ultra-Bold"/>
                <a:cs typeface="Aileron Ultra-Bold"/>
                <a:sym typeface="Aileron Ultra-Bold"/>
              </a:rPr>
              <a:t> a </a:t>
            </a:r>
            <a:r>
              <a:rPr lang="en-US" sz="4000" b="1" dirty="0" err="1">
                <a:solidFill>
                  <a:srgbClr val="0E2F5F"/>
                </a:solidFill>
                <a:latin typeface="Alice" panose="020B0604020202020204" charset="0"/>
                <a:ea typeface="Aileron Ultra-Bold"/>
                <a:cs typeface="Aileron Ultra-Bold"/>
                <a:sym typeface="Aileron Ultra-Bold"/>
              </a:rPr>
              <a:t>tartalom</a:t>
            </a:r>
            <a:r>
              <a:rPr lang="en-US" sz="4000" b="1" dirty="0">
                <a:solidFill>
                  <a:srgbClr val="0E2F5F"/>
                </a:solidFill>
                <a:latin typeface="Alice" panose="020B0604020202020204" charset="0"/>
                <a:ea typeface="Aileron Ultra-Bold"/>
                <a:cs typeface="Aileron Ultra-Bold"/>
                <a:sym typeface="Aileron Ultra-Bold"/>
              </a:rPr>
              <a:t> </a:t>
            </a:r>
            <a:r>
              <a:rPr lang="en-US" sz="4000" b="1" dirty="0" err="1">
                <a:solidFill>
                  <a:srgbClr val="0E2F5F"/>
                </a:solidFill>
                <a:latin typeface="Alice" panose="020B0604020202020204" charset="0"/>
                <a:ea typeface="Aileron Ultra-Bold"/>
                <a:cs typeface="Aileron Ultra-Bold"/>
                <a:sym typeface="Aileron Ultra-Bold"/>
              </a:rPr>
              <a:t>egyensúlya</a:t>
            </a:r>
            <a:r>
              <a:rPr lang="en-US" sz="4000" b="1" dirty="0">
                <a:solidFill>
                  <a:srgbClr val="0E2F5F"/>
                </a:solidFill>
                <a:latin typeface="Alice" panose="020B0604020202020204" charset="0"/>
                <a:ea typeface="Aileron Ultra-Bold"/>
                <a:cs typeface="Aileron Ultra-Bold"/>
                <a:sym typeface="Aileron Ultra-Bold"/>
              </a:rPr>
              <a:t> </a:t>
            </a:r>
            <a:r>
              <a:rPr lang="en-US" sz="4000" b="1" dirty="0" err="1">
                <a:solidFill>
                  <a:srgbClr val="0E2F5F"/>
                </a:solidFill>
                <a:latin typeface="Alice" panose="020B0604020202020204" charset="0"/>
                <a:ea typeface="Aileron Ultra-Bold"/>
                <a:cs typeface="Aileron Ultra-Bold"/>
                <a:sym typeface="Aileron Ultra-Bold"/>
              </a:rPr>
              <a:t>kulcsfontosságú</a:t>
            </a:r>
            <a:endParaRPr lang="en-US" sz="4000" b="1" dirty="0">
              <a:solidFill>
                <a:srgbClr val="0E2F5F"/>
              </a:solidFill>
              <a:latin typeface="Alice" panose="020B0604020202020204" charset="0"/>
              <a:ea typeface="Aileron Ultra-Bold"/>
              <a:cs typeface="Aileron Ultra-Bold"/>
              <a:sym typeface="Aileron Ultra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459584" y="5131912"/>
            <a:ext cx="5854718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4000" b="1" dirty="0" err="1">
                <a:solidFill>
                  <a:srgbClr val="0E2F5F"/>
                </a:solidFill>
                <a:latin typeface="Alice" panose="020B0604020202020204" charset="0"/>
                <a:ea typeface="Aileron Ultra-Bold"/>
                <a:cs typeface="Aileron Ultra-Bold"/>
                <a:sym typeface="Aileron Ultra-Bold"/>
              </a:rPr>
              <a:t>Mikor</a:t>
            </a:r>
            <a:r>
              <a:rPr lang="en-US" sz="4000" b="1" dirty="0">
                <a:solidFill>
                  <a:srgbClr val="0E2F5F"/>
                </a:solidFill>
                <a:latin typeface="Alice" panose="020B0604020202020204" charset="0"/>
                <a:ea typeface="Aileron Ultra-Bold"/>
                <a:cs typeface="Aileron Ultra-Bold"/>
                <a:sym typeface="Aileron Ultra-Bold"/>
              </a:rPr>
              <a:t> </a:t>
            </a:r>
            <a:r>
              <a:rPr lang="en-US" sz="4000" b="1" dirty="0" err="1">
                <a:solidFill>
                  <a:srgbClr val="0E2F5F"/>
                </a:solidFill>
                <a:latin typeface="Alice" panose="020B0604020202020204" charset="0"/>
                <a:ea typeface="Aileron Ultra-Bold"/>
                <a:cs typeface="Aileron Ultra-Bold"/>
                <a:sym typeface="Aileron Ultra-Bold"/>
              </a:rPr>
              <a:t>jó</a:t>
            </a:r>
            <a:r>
              <a:rPr lang="en-US" sz="4000" b="1" dirty="0">
                <a:solidFill>
                  <a:srgbClr val="0E2F5F"/>
                </a:solidFill>
                <a:latin typeface="Alice" panose="020B0604020202020204" charset="0"/>
                <a:ea typeface="Aileron Ultra-Bold"/>
                <a:cs typeface="Aileron Ultra-Bold"/>
                <a:sym typeface="Aileron Ultra-Bold"/>
              </a:rPr>
              <a:t> </a:t>
            </a:r>
            <a:r>
              <a:rPr lang="en-US" sz="4000" b="1" dirty="0" err="1">
                <a:solidFill>
                  <a:srgbClr val="0E2F5F"/>
                </a:solidFill>
                <a:latin typeface="Alice" panose="020B0604020202020204" charset="0"/>
                <a:ea typeface="Aileron Ultra-Bold"/>
                <a:cs typeface="Aileron Ultra-Bold"/>
                <a:sym typeface="Aileron Ultra-Bold"/>
              </a:rPr>
              <a:t>egy</a:t>
            </a:r>
            <a:r>
              <a:rPr lang="en-US" sz="4000" b="1" dirty="0">
                <a:solidFill>
                  <a:srgbClr val="0E2F5F"/>
                </a:solidFill>
                <a:latin typeface="Alice" panose="020B0604020202020204" charset="0"/>
                <a:ea typeface="Aileron Ultra-Bold"/>
                <a:cs typeface="Aileron Ultra-Bold"/>
                <a:sym typeface="Aileron Ultra-Bold"/>
              </a:rPr>
              <a:t> </a:t>
            </a:r>
            <a:r>
              <a:rPr lang="en-US" sz="4000" b="1" dirty="0" err="1">
                <a:solidFill>
                  <a:srgbClr val="0E2F5F"/>
                </a:solidFill>
                <a:latin typeface="Alice" panose="020B0604020202020204" charset="0"/>
                <a:ea typeface="Aileron Ultra-Bold"/>
                <a:cs typeface="Aileron Ultra-Bold"/>
                <a:sym typeface="Aileron Ultra-Bold"/>
              </a:rPr>
              <a:t>sportklub</a:t>
            </a:r>
            <a:r>
              <a:rPr lang="en-US" sz="4000" b="1" dirty="0">
                <a:solidFill>
                  <a:srgbClr val="0E2F5F"/>
                </a:solidFill>
                <a:latin typeface="Alice" panose="020B0604020202020204" charset="0"/>
                <a:ea typeface="Aileron Ultra-Bold"/>
                <a:cs typeface="Aileron Ultra-Bold"/>
                <a:sym typeface="Aileron Ultra-Bold"/>
              </a:rPr>
              <a:t> </a:t>
            </a:r>
            <a:r>
              <a:rPr lang="en-US" sz="4000" b="1" dirty="0" err="1">
                <a:solidFill>
                  <a:srgbClr val="0E2F5F"/>
                </a:solidFill>
                <a:latin typeface="Alice" panose="020B0604020202020204" charset="0"/>
                <a:ea typeface="Aileron Ultra-Bold"/>
                <a:cs typeface="Aileron Ultra-Bold"/>
                <a:sym typeface="Aileron Ultra-Bold"/>
              </a:rPr>
              <a:t>weboldala</a:t>
            </a:r>
            <a:endParaRPr lang="en-US" sz="4000" b="1" dirty="0">
              <a:solidFill>
                <a:srgbClr val="0E2F5F"/>
              </a:solidFill>
              <a:latin typeface="Alice" panose="020B0604020202020204" charset="0"/>
              <a:ea typeface="Aileron Ultra-Bold"/>
              <a:cs typeface="Aileron Ultra-Bold"/>
              <a:sym typeface="Aileron Ultra-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796435" y="7633754"/>
            <a:ext cx="7982707" cy="167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E2F5F">
                    <a:alpha val="45882"/>
                  </a:srgbClr>
                </a:solidFill>
                <a:latin typeface="Alice Bold"/>
                <a:ea typeface="Alice Bold"/>
                <a:cs typeface="Alice Bold"/>
                <a:sym typeface="Alice Bold"/>
              </a:rPr>
              <a:t>„Egy jég, három út-mi együtt haladunk rajta.”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231</Words>
  <Application>Microsoft Office PowerPoint</Application>
  <PresentationFormat>Egyéni</PresentationFormat>
  <Paragraphs>82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11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22" baseType="lpstr">
      <vt:lpstr>Calibri</vt:lpstr>
      <vt:lpstr>Alice</vt:lpstr>
      <vt:lpstr>Aileron Heavy</vt:lpstr>
      <vt:lpstr>Aileron</vt:lpstr>
      <vt:lpstr>Akzidenz-Grotesk Heavy</vt:lpstr>
      <vt:lpstr>Canva Sans Bold</vt:lpstr>
      <vt:lpstr>Aileron Bold</vt:lpstr>
      <vt:lpstr>Aileron Bold Italics</vt:lpstr>
      <vt:lpstr>Arial</vt:lpstr>
      <vt:lpstr>Barlow Condensed Heavy</vt:lpstr>
      <vt:lpstr>Alice Bold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IceStar SC</dc:title>
  <dc:creator>Selettye Erzsébet</dc:creator>
  <cp:lastModifiedBy>Erzsébet Selettye</cp:lastModifiedBy>
  <cp:revision>2</cp:revision>
  <dcterms:created xsi:type="dcterms:W3CDTF">2006-08-16T00:00:00Z</dcterms:created>
  <dcterms:modified xsi:type="dcterms:W3CDTF">2025-08-04T16:46:12Z</dcterms:modified>
  <dc:identifier>DAGu71QuDfg</dc:identifier>
</cp:coreProperties>
</file>